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1"/>
  </p:notesMasterIdLst>
  <p:sldIdLst>
    <p:sldId id="256" r:id="rId2"/>
    <p:sldId id="339" r:id="rId3"/>
    <p:sldId id="340" r:id="rId4"/>
    <p:sldId id="346" r:id="rId5"/>
    <p:sldId id="348" r:id="rId6"/>
    <p:sldId id="349" r:id="rId7"/>
    <p:sldId id="350" r:id="rId8"/>
    <p:sldId id="351" r:id="rId9"/>
    <p:sldId id="354" r:id="rId10"/>
    <p:sldId id="353" r:id="rId11"/>
    <p:sldId id="352" r:id="rId12"/>
    <p:sldId id="355" r:id="rId13"/>
    <p:sldId id="357" r:id="rId14"/>
    <p:sldId id="356" r:id="rId15"/>
    <p:sldId id="361" r:id="rId16"/>
    <p:sldId id="358" r:id="rId17"/>
    <p:sldId id="359" r:id="rId18"/>
    <p:sldId id="360" r:id="rId19"/>
    <p:sldId id="291" r:id="rId20"/>
  </p:sldIdLst>
  <p:sldSz cx="12192000" cy="6858000"/>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C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32" autoAdjust="0"/>
    <p:restoredTop sz="72490" autoAdjust="0"/>
  </p:normalViewPr>
  <p:slideViewPr>
    <p:cSldViewPr snapToGrid="0">
      <p:cViewPr varScale="1">
        <p:scale>
          <a:sx n="80" d="100"/>
          <a:sy n="80" d="100"/>
        </p:scale>
        <p:origin x="12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5"/>
          </a:xfrm>
          <a:prstGeom prst="rect">
            <a:avLst/>
          </a:prstGeom>
        </p:spPr>
        <p:txBody>
          <a:bodyPr vert="horz" lIns="93102" tIns="46552" rIns="93102" bIns="46552" rtlCol="0"/>
          <a:lstStyle>
            <a:lvl1pPr algn="r">
              <a:defRPr sz="1200"/>
            </a:lvl1pPr>
          </a:lstStyle>
          <a:p>
            <a:fld id="{1BEC339D-B4BD-4842-8B5B-29DA8789B7AF}" type="datetimeFigureOut">
              <a:rPr lang="en-US" smtClean="0"/>
              <a:t>8/20/2024</a:t>
            </a:fld>
            <a:endParaRPr lang="en-US"/>
          </a:p>
        </p:txBody>
      </p:sp>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3102" tIns="46552" rIns="93102"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4"/>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3102" tIns="46552" rIns="93102" bIns="46552" rtlCol="0" anchor="b"/>
          <a:lstStyle>
            <a:lvl1pPr algn="r">
              <a:defRPr sz="1200"/>
            </a:lvl1pPr>
          </a:lstStyle>
          <a:p>
            <a:fld id="{65E89432-51A0-4576-9173-C40A4169B3C3}" type="slidenum">
              <a:rPr lang="en-US" smtClean="0"/>
              <a:t>‹#›</a:t>
            </a:fld>
            <a:endParaRPr lang="en-US"/>
          </a:p>
        </p:txBody>
      </p:sp>
    </p:spTree>
    <p:extLst>
      <p:ext uri="{BB962C8B-B14F-4D97-AF65-F5344CB8AC3E}">
        <p14:creationId xmlns:p14="http://schemas.microsoft.com/office/powerpoint/2010/main" val="161918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89432-51A0-4576-9173-C40A4169B3C3}" type="slidenum">
              <a:rPr lang="en-US" smtClean="0"/>
              <a:t>1</a:t>
            </a:fld>
            <a:endParaRPr lang="en-US"/>
          </a:p>
        </p:txBody>
      </p:sp>
    </p:spTree>
    <p:extLst>
      <p:ext uri="{BB962C8B-B14F-4D97-AF65-F5344CB8AC3E}">
        <p14:creationId xmlns:p14="http://schemas.microsoft.com/office/powerpoint/2010/main" val="314883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E89432-51A0-4576-9173-C40A4169B3C3}" type="slidenum">
              <a:rPr lang="en-US" smtClean="0"/>
              <a:t>7</a:t>
            </a:fld>
            <a:endParaRPr lang="en-US"/>
          </a:p>
        </p:txBody>
      </p:sp>
    </p:spTree>
    <p:extLst>
      <p:ext uri="{BB962C8B-B14F-4D97-AF65-F5344CB8AC3E}">
        <p14:creationId xmlns:p14="http://schemas.microsoft.com/office/powerpoint/2010/main" val="209640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E89432-51A0-4576-9173-C40A4169B3C3}" type="slidenum">
              <a:rPr lang="en-US" smtClean="0"/>
              <a:t>9</a:t>
            </a:fld>
            <a:endParaRPr lang="en-US"/>
          </a:p>
        </p:txBody>
      </p:sp>
    </p:spTree>
    <p:extLst>
      <p:ext uri="{BB962C8B-B14F-4D97-AF65-F5344CB8AC3E}">
        <p14:creationId xmlns:p14="http://schemas.microsoft.com/office/powerpoint/2010/main" val="305506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89432-51A0-4576-9173-C40A4169B3C3}" type="slidenum">
              <a:rPr lang="en-US" smtClean="0"/>
              <a:t>19</a:t>
            </a:fld>
            <a:endParaRPr lang="en-US"/>
          </a:p>
        </p:txBody>
      </p:sp>
    </p:spTree>
    <p:extLst>
      <p:ext uri="{BB962C8B-B14F-4D97-AF65-F5344CB8AC3E}">
        <p14:creationId xmlns:p14="http://schemas.microsoft.com/office/powerpoint/2010/main" val="79113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411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9875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5780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86088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3291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9722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8363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6819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87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441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677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10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153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19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560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952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720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8/20/2024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566286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summitcounty.org/DocumentCenter/View/23421/Res-2024-03-w-schedul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e.utah.gov/xcode/Title17B/Chapter1/17B-1-S643.html?v=C17B-1-S643_2024050120240501" TargetMode="External"/><Relationship Id="rId2" Type="http://schemas.openxmlformats.org/officeDocument/2006/relationships/hyperlink" Target="https://le.utah.gov/xcode/Title17B/Chapter1/17B-1-S103.html?v=C17B-1-S103_2024050120240501" TargetMode="External"/><Relationship Id="rId1" Type="http://schemas.openxmlformats.org/officeDocument/2006/relationships/slideLayout" Target="../slideLayouts/slideLayout2.xml"/><Relationship Id="rId4" Type="http://schemas.openxmlformats.org/officeDocument/2006/relationships/hyperlink" Target="https://le.utah.gov/xcode/Title17B/Chapter1/17B-1-S121.html?v=C17B-1-S121_202302272023022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ummitcounty.org/DocumentCenter/View/23295/2024-01-Regulation-amend-water-regulatio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nbracken@shutah.la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208" y="2059806"/>
            <a:ext cx="11625581" cy="1832508"/>
          </a:xfrm>
        </p:spPr>
        <p:txBody>
          <a:bodyPr/>
          <a:lstStyle/>
          <a:p>
            <a:pPr algn="ctr"/>
            <a:r>
              <a:rPr lang="en-US" sz="4400" b="1" dirty="0">
                <a:solidFill>
                  <a:srgbClr val="FFFF00"/>
                </a:solidFill>
              </a:rPr>
              <a:t>SCSA3 Water Rights and Regulations</a:t>
            </a:r>
            <a:br>
              <a:rPr lang="en-US" sz="4000" dirty="0">
                <a:solidFill>
                  <a:schemeClr val="tx1"/>
                </a:solidFill>
              </a:rPr>
            </a:br>
            <a:endParaRPr lang="en-US" sz="3200" dirty="0">
              <a:solidFill>
                <a:schemeClr val="tx1"/>
              </a:solidFill>
            </a:endParaRPr>
          </a:p>
        </p:txBody>
      </p:sp>
      <p:pic>
        <p:nvPicPr>
          <p:cNvPr id="7" name="Picture 6" descr="C:\Users\dburnham\AppData\Local\Temp\ND\Smith Hartvigsen New Logo - Attorney at Law.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955" y="4389120"/>
            <a:ext cx="4128245" cy="1921349"/>
          </a:xfrm>
          <a:prstGeom prst="rect">
            <a:avLst/>
          </a:prstGeom>
          <a:noFill/>
          <a:ln>
            <a:noFill/>
          </a:ln>
        </p:spPr>
      </p:pic>
      <p:sp>
        <p:nvSpPr>
          <p:cNvPr id="8" name="TextBox 7"/>
          <p:cNvSpPr txBox="1"/>
          <p:nvPr/>
        </p:nvSpPr>
        <p:spPr>
          <a:xfrm>
            <a:off x="6095999" y="4389120"/>
            <a:ext cx="6008103" cy="1661993"/>
          </a:xfrm>
          <a:prstGeom prst="rect">
            <a:avLst/>
          </a:prstGeom>
          <a:noFill/>
        </p:spPr>
        <p:txBody>
          <a:bodyPr wrap="square" rtlCol="0">
            <a:spAutoFit/>
          </a:bodyPr>
          <a:lstStyle/>
          <a:p>
            <a:endParaRPr lang="en-US" sz="2800" b="1" dirty="0">
              <a:solidFill>
                <a:srgbClr val="FFFF00"/>
              </a:solidFill>
            </a:endParaRPr>
          </a:p>
          <a:p>
            <a:r>
              <a:rPr lang="en-US" sz="2800" b="1" dirty="0"/>
              <a:t>Nathan S. Bracken</a:t>
            </a:r>
          </a:p>
          <a:p>
            <a:r>
              <a:rPr lang="en-US" sz="2800" dirty="0"/>
              <a:t>August 20, 2024</a:t>
            </a:r>
            <a:endParaRPr lang="en-US" dirty="0"/>
          </a:p>
          <a:p>
            <a:endParaRPr lang="en-US" b="1" dirty="0">
              <a:solidFill>
                <a:srgbClr val="00B0F0"/>
              </a:solidFill>
            </a:endParaRPr>
          </a:p>
        </p:txBody>
      </p:sp>
    </p:spTree>
    <p:extLst>
      <p:ext uri="{BB962C8B-B14F-4D97-AF65-F5344CB8AC3E}">
        <p14:creationId xmlns:p14="http://schemas.microsoft.com/office/powerpoint/2010/main" val="840399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6BC3-1C55-9AF5-27B0-9AA55E710EA9}"/>
              </a:ext>
            </a:extLst>
          </p:cNvPr>
          <p:cNvSpPr>
            <a:spLocks noGrp="1"/>
          </p:cNvSpPr>
          <p:nvPr>
            <p:ph type="title"/>
          </p:nvPr>
        </p:nvSpPr>
        <p:spPr>
          <a:xfrm>
            <a:off x="646111" y="452718"/>
            <a:ext cx="9965742" cy="1400530"/>
          </a:xfrm>
        </p:spPr>
        <p:txBody>
          <a:bodyPr/>
          <a:lstStyle/>
          <a:p>
            <a:pPr algn="ctr"/>
            <a:r>
              <a:rPr lang="en-US" b="1" dirty="0"/>
              <a:t>Other Considerations</a:t>
            </a:r>
            <a:br>
              <a:rPr lang="en-US" b="1" dirty="0"/>
            </a:br>
            <a:r>
              <a:rPr lang="en-US" b="1" dirty="0" err="1">
                <a:solidFill>
                  <a:srgbClr val="FFFF00"/>
                </a:solidFill>
              </a:rPr>
              <a:t>Snyderville</a:t>
            </a:r>
            <a:r>
              <a:rPr lang="en-US" b="1" dirty="0">
                <a:solidFill>
                  <a:srgbClr val="FFFF00"/>
                </a:solidFill>
              </a:rPr>
              <a:t> Groundwater Mgmt. Plan</a:t>
            </a:r>
          </a:p>
        </p:txBody>
      </p:sp>
      <p:sp>
        <p:nvSpPr>
          <p:cNvPr id="10" name="Content Placeholder 9">
            <a:extLst>
              <a:ext uri="{FF2B5EF4-FFF2-40B4-BE49-F238E27FC236}">
                <a16:creationId xmlns:a16="http://schemas.microsoft.com/office/drawing/2014/main" id="{FEE0B886-69B7-E54A-3BB5-555224853C9E}"/>
              </a:ext>
            </a:extLst>
          </p:cNvPr>
          <p:cNvSpPr>
            <a:spLocks noGrp="1"/>
          </p:cNvSpPr>
          <p:nvPr>
            <p:ph sz="half" idx="2"/>
          </p:nvPr>
        </p:nvSpPr>
        <p:spPr>
          <a:xfrm>
            <a:off x="818147" y="1985211"/>
            <a:ext cx="5277853" cy="4271127"/>
          </a:xfrm>
        </p:spPr>
        <p:txBody>
          <a:bodyPr>
            <a:normAutofit/>
          </a:bodyPr>
          <a:lstStyle/>
          <a:p>
            <a:r>
              <a:rPr lang="en-US" b="1" dirty="0"/>
              <a:t>All the water is appropriate or “called for”</a:t>
            </a:r>
          </a:p>
          <a:p>
            <a:r>
              <a:rPr lang="en-US" b="1" dirty="0"/>
              <a:t>Outside water rights typically cannot be moved into the basin</a:t>
            </a:r>
          </a:p>
          <a:p>
            <a:r>
              <a:rPr lang="en-US" b="1" dirty="0"/>
              <a:t>Only existing rights with sources inside the basin can be used</a:t>
            </a:r>
          </a:p>
          <a:p>
            <a:r>
              <a:rPr lang="en-US" b="1" dirty="0"/>
              <a:t>Limitations apply to changes that move water from one subdrainage to another</a:t>
            </a:r>
          </a:p>
          <a:p>
            <a:r>
              <a:rPr lang="en-US" b="1" dirty="0"/>
              <a:t>This means that water rights:</a:t>
            </a:r>
          </a:p>
          <a:p>
            <a:pPr lvl="1"/>
            <a:r>
              <a:rPr lang="en-US" b="1" dirty="0">
                <a:solidFill>
                  <a:srgbClr val="FFFF00"/>
                </a:solidFill>
              </a:rPr>
              <a:t>Are hard to come by; and </a:t>
            </a:r>
          </a:p>
          <a:p>
            <a:pPr lvl="1"/>
            <a:r>
              <a:rPr lang="en-US" b="1" dirty="0">
                <a:solidFill>
                  <a:srgbClr val="FFFF00"/>
                </a:solidFill>
              </a:rPr>
              <a:t>Some of the </a:t>
            </a:r>
            <a:r>
              <a:rPr lang="en-US" b="1" u="sng" dirty="0">
                <a:solidFill>
                  <a:srgbClr val="FFFF00"/>
                </a:solidFill>
              </a:rPr>
              <a:t>most expensive </a:t>
            </a:r>
            <a:r>
              <a:rPr lang="en-US" b="1" dirty="0">
                <a:solidFill>
                  <a:srgbClr val="FFFF00"/>
                </a:solidFill>
              </a:rPr>
              <a:t>in Utah and possibly the West – over $60K per </a:t>
            </a:r>
            <a:r>
              <a:rPr lang="en-US" b="1" dirty="0" err="1">
                <a:solidFill>
                  <a:srgbClr val="FFFF00"/>
                </a:solidFill>
              </a:rPr>
              <a:t>af</a:t>
            </a:r>
            <a:endParaRPr lang="en-US" b="1" dirty="0">
              <a:solidFill>
                <a:srgbClr val="FFFF00"/>
              </a:solidFill>
            </a:endParaRPr>
          </a:p>
          <a:p>
            <a:endParaRPr lang="en-US" dirty="0"/>
          </a:p>
        </p:txBody>
      </p:sp>
      <p:pic>
        <p:nvPicPr>
          <p:cNvPr id="12" name="Picture 11">
            <a:extLst>
              <a:ext uri="{FF2B5EF4-FFF2-40B4-BE49-F238E27FC236}">
                <a16:creationId xmlns:a16="http://schemas.microsoft.com/office/drawing/2014/main" id="{38335A59-DD7A-62B2-542D-C7E9D89536EB}"/>
              </a:ext>
            </a:extLst>
          </p:cNvPr>
          <p:cNvPicPr>
            <a:picLocks noChangeAspect="1"/>
          </p:cNvPicPr>
          <p:nvPr/>
        </p:nvPicPr>
        <p:blipFill rotWithShape="1">
          <a:blip r:embed="rId2"/>
          <a:srcRect l="14112" t="11404" r="62500" b="6491"/>
          <a:stretch/>
        </p:blipFill>
        <p:spPr>
          <a:xfrm>
            <a:off x="6857652" y="1853248"/>
            <a:ext cx="4812979" cy="4752056"/>
          </a:xfrm>
          <a:prstGeom prst="rect">
            <a:avLst/>
          </a:prstGeom>
        </p:spPr>
      </p:pic>
    </p:spTree>
    <p:extLst>
      <p:ext uri="{BB962C8B-B14F-4D97-AF65-F5344CB8AC3E}">
        <p14:creationId xmlns:p14="http://schemas.microsoft.com/office/powerpoint/2010/main" val="3898742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79DE-51BC-3451-95C3-ADCD8B2B18F5}"/>
              </a:ext>
            </a:extLst>
          </p:cNvPr>
          <p:cNvSpPr>
            <a:spLocks noGrp="1"/>
          </p:cNvSpPr>
          <p:nvPr>
            <p:ph type="title"/>
          </p:nvPr>
        </p:nvSpPr>
        <p:spPr>
          <a:xfrm>
            <a:off x="646111" y="452718"/>
            <a:ext cx="9404723" cy="1063261"/>
          </a:xfrm>
        </p:spPr>
        <p:txBody>
          <a:bodyPr/>
          <a:lstStyle/>
          <a:p>
            <a:pPr algn="ctr"/>
            <a:r>
              <a:rPr lang="en-US" b="1" dirty="0"/>
              <a:t>SCSA3 Water Allotments</a:t>
            </a:r>
          </a:p>
        </p:txBody>
      </p:sp>
      <p:sp>
        <p:nvSpPr>
          <p:cNvPr id="3" name="Content Placeholder 2">
            <a:extLst>
              <a:ext uri="{FF2B5EF4-FFF2-40B4-BE49-F238E27FC236}">
                <a16:creationId xmlns:a16="http://schemas.microsoft.com/office/drawing/2014/main" id="{B94D274E-8068-C20D-3B11-6CB5A97D3E6D}"/>
              </a:ext>
            </a:extLst>
          </p:cNvPr>
          <p:cNvSpPr>
            <a:spLocks noGrp="1"/>
          </p:cNvSpPr>
          <p:nvPr>
            <p:ph idx="1"/>
          </p:nvPr>
        </p:nvSpPr>
        <p:spPr>
          <a:xfrm>
            <a:off x="1103312" y="1648326"/>
            <a:ext cx="10086056" cy="4600073"/>
          </a:xfrm>
        </p:spPr>
        <p:txBody>
          <a:bodyPr>
            <a:normAutofit lnSpcReduction="10000"/>
          </a:bodyPr>
          <a:lstStyle/>
          <a:p>
            <a:r>
              <a:rPr lang="en-US" b="1" dirty="0"/>
              <a:t>Because its water rights are limited and new rights are difficult and expensive to obtain, SCSA3 has long allocated its water rights among its residents</a:t>
            </a:r>
          </a:p>
          <a:p>
            <a:pPr lvl="1"/>
            <a:r>
              <a:rPr lang="en-US" b="1" dirty="0">
                <a:solidFill>
                  <a:srgbClr val="FFFF00"/>
                </a:solidFill>
              </a:rPr>
              <a:t>Upper lot owners have an annual allocation of 1.0 </a:t>
            </a:r>
            <a:r>
              <a:rPr lang="en-US" b="1" dirty="0" err="1">
                <a:solidFill>
                  <a:srgbClr val="FFFF00"/>
                </a:solidFill>
              </a:rPr>
              <a:t>af</a:t>
            </a:r>
            <a:r>
              <a:rPr lang="en-US" b="1" dirty="0">
                <a:solidFill>
                  <a:srgbClr val="FFFF00"/>
                </a:solidFill>
              </a:rPr>
              <a:t>  </a:t>
            </a:r>
          </a:p>
          <a:p>
            <a:pPr lvl="1"/>
            <a:r>
              <a:rPr lang="en-US" b="1" dirty="0">
                <a:solidFill>
                  <a:srgbClr val="FFFF00"/>
                </a:solidFill>
              </a:rPr>
              <a:t>Lower lot owners on the water system have an annual allocation of 0.75 </a:t>
            </a:r>
            <a:r>
              <a:rPr lang="en-US" b="1" dirty="0" err="1">
                <a:solidFill>
                  <a:srgbClr val="FFFF00"/>
                </a:solidFill>
              </a:rPr>
              <a:t>af</a:t>
            </a:r>
            <a:r>
              <a:rPr lang="en-US" b="1" dirty="0">
                <a:solidFill>
                  <a:srgbClr val="FFFF00"/>
                </a:solidFill>
              </a:rPr>
              <a:t> because their lots are smaller</a:t>
            </a:r>
          </a:p>
          <a:p>
            <a:r>
              <a:rPr lang="en-US" b="1" dirty="0"/>
              <a:t>The allotments ensure that every “wet” lot owner has a guaranteed amount of water…even if they are the last to develop</a:t>
            </a:r>
          </a:p>
          <a:p>
            <a:r>
              <a:rPr lang="en-US" b="1" dirty="0"/>
              <a:t>Water users who do not currently use their full allotment are entitled to use their full allotment at any time</a:t>
            </a:r>
          </a:p>
          <a:p>
            <a:r>
              <a:rPr lang="en-US" b="1" dirty="0"/>
              <a:t>If residents stay within their allotments, there will be sufficient water for everyone</a:t>
            </a:r>
          </a:p>
          <a:p>
            <a:r>
              <a:rPr lang="en-US" b="1" dirty="0"/>
              <a:t>If a resident wants to use more than their allotment, they can acquire additional water rights…if they can find more </a:t>
            </a:r>
          </a:p>
          <a:p>
            <a:endParaRPr lang="en-US" b="1" dirty="0"/>
          </a:p>
          <a:p>
            <a:endParaRPr lang="en-US" b="1" dirty="0"/>
          </a:p>
          <a:p>
            <a:endParaRPr lang="en-US" b="1" dirty="0"/>
          </a:p>
          <a:p>
            <a:endParaRPr lang="en-US" b="1" dirty="0"/>
          </a:p>
          <a:p>
            <a:endParaRPr lang="en-US" b="1" dirty="0"/>
          </a:p>
          <a:p>
            <a:pPr lvl="1"/>
            <a:endParaRPr lang="en-US" dirty="0"/>
          </a:p>
        </p:txBody>
      </p:sp>
    </p:spTree>
    <p:extLst>
      <p:ext uri="{BB962C8B-B14F-4D97-AF65-F5344CB8AC3E}">
        <p14:creationId xmlns:p14="http://schemas.microsoft.com/office/powerpoint/2010/main" val="3276179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78FB-B743-1BB7-701D-779AEA9476F3}"/>
              </a:ext>
            </a:extLst>
          </p:cNvPr>
          <p:cNvSpPr>
            <a:spLocks noGrp="1"/>
          </p:cNvSpPr>
          <p:nvPr>
            <p:ph type="title"/>
          </p:nvPr>
        </p:nvSpPr>
        <p:spPr/>
        <p:txBody>
          <a:bodyPr/>
          <a:lstStyle/>
          <a:p>
            <a:pPr algn="ctr"/>
            <a:r>
              <a:rPr lang="en-US" b="1" dirty="0"/>
              <a:t>SCSA3 Allotments, Cont.</a:t>
            </a:r>
          </a:p>
        </p:txBody>
      </p:sp>
      <p:sp>
        <p:nvSpPr>
          <p:cNvPr id="3" name="Content Placeholder 2">
            <a:extLst>
              <a:ext uri="{FF2B5EF4-FFF2-40B4-BE49-F238E27FC236}">
                <a16:creationId xmlns:a16="http://schemas.microsoft.com/office/drawing/2014/main" id="{0138F99C-98F6-2F0C-38C3-2864AFDFCBC1}"/>
              </a:ext>
            </a:extLst>
          </p:cNvPr>
          <p:cNvSpPr>
            <a:spLocks noGrp="1"/>
          </p:cNvSpPr>
          <p:nvPr>
            <p:ph idx="1"/>
          </p:nvPr>
        </p:nvSpPr>
        <p:spPr>
          <a:xfrm>
            <a:off x="1103312" y="1347538"/>
            <a:ext cx="8946541" cy="4900862"/>
          </a:xfrm>
        </p:spPr>
        <p:txBody>
          <a:bodyPr>
            <a:normAutofit/>
          </a:bodyPr>
          <a:lstStyle/>
          <a:p>
            <a:r>
              <a:rPr lang="en-US" b="1" dirty="0"/>
              <a:t>To date, the allotment approach has kept SCSA3 from violating its water rights</a:t>
            </a:r>
          </a:p>
          <a:p>
            <a:pPr lvl="1"/>
            <a:r>
              <a:rPr lang="en-US" b="1" dirty="0">
                <a:solidFill>
                  <a:srgbClr val="FFFF00"/>
                </a:solidFill>
              </a:rPr>
              <a:t>Most residents use much less than their allotments </a:t>
            </a:r>
          </a:p>
          <a:p>
            <a:pPr lvl="1"/>
            <a:r>
              <a:rPr lang="en-US" b="1" dirty="0">
                <a:solidFill>
                  <a:srgbClr val="FFFF00"/>
                </a:solidFill>
              </a:rPr>
              <a:t>Only a handful of users use more than their allocations</a:t>
            </a:r>
          </a:p>
          <a:p>
            <a:r>
              <a:rPr lang="en-US" b="1" dirty="0"/>
              <a:t>Other approaches are possible, but they would entail a significant amount of time, money, and risk to implement </a:t>
            </a:r>
          </a:p>
          <a:p>
            <a:r>
              <a:rPr lang="en-US" b="1" dirty="0"/>
              <a:t>For instance, if SCSA3 allowed its users to use as much water as they wanted and simply pay more for that use:</a:t>
            </a:r>
          </a:p>
          <a:p>
            <a:pPr lvl="1"/>
            <a:r>
              <a:rPr lang="en-US" b="1" dirty="0">
                <a:solidFill>
                  <a:srgbClr val="FFFF00"/>
                </a:solidFill>
              </a:rPr>
              <a:t>Enough water may not be available for other users to use their full allotments</a:t>
            </a:r>
          </a:p>
          <a:p>
            <a:pPr lvl="1"/>
            <a:r>
              <a:rPr lang="en-US" b="1" dirty="0">
                <a:solidFill>
                  <a:srgbClr val="FFFF00"/>
                </a:solidFill>
              </a:rPr>
              <a:t>Certain water rights (e.g., 35-13229 (a43504) could be exceeded </a:t>
            </a:r>
          </a:p>
          <a:p>
            <a:pPr lvl="1"/>
            <a:r>
              <a:rPr lang="en-US" b="1" dirty="0">
                <a:solidFill>
                  <a:srgbClr val="FFFF00"/>
                </a:solidFill>
              </a:rPr>
              <a:t>If SCSA3 exceeds its rights, it may not be able to find or afford additional water rights </a:t>
            </a:r>
          </a:p>
        </p:txBody>
      </p:sp>
    </p:spTree>
    <p:extLst>
      <p:ext uri="{BB962C8B-B14F-4D97-AF65-F5344CB8AC3E}">
        <p14:creationId xmlns:p14="http://schemas.microsoft.com/office/powerpoint/2010/main" val="379855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BA8A-E291-6697-B804-22A151458C1A}"/>
              </a:ext>
            </a:extLst>
          </p:cNvPr>
          <p:cNvSpPr>
            <a:spLocks noGrp="1"/>
          </p:cNvSpPr>
          <p:nvPr>
            <p:ph type="title"/>
          </p:nvPr>
        </p:nvSpPr>
        <p:spPr>
          <a:xfrm>
            <a:off x="646111" y="452718"/>
            <a:ext cx="9652921" cy="1099356"/>
          </a:xfrm>
        </p:spPr>
        <p:txBody>
          <a:bodyPr/>
          <a:lstStyle/>
          <a:p>
            <a:pPr algn="ctr"/>
            <a:r>
              <a:rPr lang="en-US" b="1" dirty="0"/>
              <a:t>SCSA3 “Over Yearly” Allotment” Fee</a:t>
            </a:r>
          </a:p>
        </p:txBody>
      </p:sp>
      <p:sp>
        <p:nvSpPr>
          <p:cNvPr id="3" name="Content Placeholder 2">
            <a:extLst>
              <a:ext uri="{FF2B5EF4-FFF2-40B4-BE49-F238E27FC236}">
                <a16:creationId xmlns:a16="http://schemas.microsoft.com/office/drawing/2014/main" id="{361AAFF1-7790-6631-F9FD-272C7C2A89E7}"/>
              </a:ext>
            </a:extLst>
          </p:cNvPr>
          <p:cNvSpPr>
            <a:spLocks noGrp="1"/>
          </p:cNvSpPr>
          <p:nvPr>
            <p:ph idx="1"/>
          </p:nvPr>
        </p:nvSpPr>
        <p:spPr>
          <a:xfrm>
            <a:off x="1103312" y="1552074"/>
            <a:ext cx="8946541" cy="4696325"/>
          </a:xfrm>
        </p:spPr>
        <p:txBody>
          <a:bodyPr/>
          <a:lstStyle/>
          <a:p>
            <a:r>
              <a:rPr lang="en-US" b="1" dirty="0"/>
              <a:t>Effective May 1, 2024, the Board imposed an “over yearly allocation fee” or “overage fee” of </a:t>
            </a:r>
            <a:r>
              <a:rPr lang="en-US" b="1" dirty="0">
                <a:hlinkClick r:id="rId2"/>
              </a:rPr>
              <a:t>$0.25 per gallon fee </a:t>
            </a:r>
            <a:r>
              <a:rPr lang="en-US" b="1" dirty="0"/>
              <a:t>for each resident who exceeds their annual allocation</a:t>
            </a:r>
          </a:p>
          <a:p>
            <a:pPr lvl="1"/>
            <a:r>
              <a:rPr lang="en-US" b="1" dirty="0">
                <a:solidFill>
                  <a:srgbClr val="FFFF00"/>
                </a:solidFill>
              </a:rPr>
              <a:t>The fee applies to </a:t>
            </a:r>
            <a:r>
              <a:rPr lang="en-US" b="1" u="sng" dirty="0">
                <a:solidFill>
                  <a:srgbClr val="FFFF00"/>
                </a:solidFill>
              </a:rPr>
              <a:t>both</a:t>
            </a:r>
            <a:r>
              <a:rPr lang="en-US" b="1" dirty="0">
                <a:solidFill>
                  <a:srgbClr val="FFFF00"/>
                </a:solidFill>
              </a:rPr>
              <a:t> private well owners who divert SCSA3 water rights and users connected to the water system</a:t>
            </a:r>
          </a:p>
          <a:p>
            <a:r>
              <a:rPr lang="en-US" b="1" dirty="0"/>
              <a:t>The purpose of the fee is to cover the costs SCSA3 incurs when it enforces its water service regulation (#2024-01), including the annual allocation</a:t>
            </a:r>
          </a:p>
          <a:p>
            <a:pPr lvl="1"/>
            <a:r>
              <a:rPr lang="en-US" b="1" dirty="0">
                <a:solidFill>
                  <a:srgbClr val="FFFF00"/>
                </a:solidFill>
              </a:rPr>
              <a:t>It is not a sale of water</a:t>
            </a:r>
          </a:p>
          <a:p>
            <a:pPr lvl="1"/>
            <a:r>
              <a:rPr lang="en-US" b="1" dirty="0">
                <a:solidFill>
                  <a:srgbClr val="FFFF00"/>
                </a:solidFill>
              </a:rPr>
              <a:t>Private well users who don’t exceed their allotment aren’t subject to the fee</a:t>
            </a:r>
            <a:endParaRPr lang="en-US" b="1" dirty="0"/>
          </a:p>
          <a:p>
            <a:r>
              <a:rPr lang="en-US" b="1" dirty="0"/>
              <a:t>The Board suspended the fee for 90 days in June 2024 to address resident concerns</a:t>
            </a:r>
          </a:p>
          <a:p>
            <a:endParaRPr lang="en-US" b="1" dirty="0"/>
          </a:p>
        </p:txBody>
      </p:sp>
    </p:spTree>
    <p:extLst>
      <p:ext uri="{BB962C8B-B14F-4D97-AF65-F5344CB8AC3E}">
        <p14:creationId xmlns:p14="http://schemas.microsoft.com/office/powerpoint/2010/main" val="3848689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314EC-024F-42D1-FA85-5B0F89E11B64}"/>
              </a:ext>
            </a:extLst>
          </p:cNvPr>
          <p:cNvSpPr>
            <a:spLocks noGrp="1"/>
          </p:cNvSpPr>
          <p:nvPr>
            <p:ph type="title"/>
          </p:nvPr>
        </p:nvSpPr>
        <p:spPr>
          <a:xfrm>
            <a:off x="180474" y="452718"/>
            <a:ext cx="10082463" cy="1400530"/>
          </a:xfrm>
        </p:spPr>
        <p:txBody>
          <a:bodyPr/>
          <a:lstStyle/>
          <a:p>
            <a:pPr algn="ctr"/>
            <a:r>
              <a:rPr lang="en-US" b="1" dirty="0"/>
              <a:t>Why SCSA3 imposed the fee</a:t>
            </a:r>
          </a:p>
        </p:txBody>
      </p:sp>
      <p:sp>
        <p:nvSpPr>
          <p:cNvPr id="3" name="Content Placeholder 2">
            <a:extLst>
              <a:ext uri="{FF2B5EF4-FFF2-40B4-BE49-F238E27FC236}">
                <a16:creationId xmlns:a16="http://schemas.microsoft.com/office/drawing/2014/main" id="{55A09256-39CF-3A90-C2A7-13226751835C}"/>
              </a:ext>
            </a:extLst>
          </p:cNvPr>
          <p:cNvSpPr>
            <a:spLocks noGrp="1"/>
          </p:cNvSpPr>
          <p:nvPr>
            <p:ph idx="1"/>
          </p:nvPr>
        </p:nvSpPr>
        <p:spPr>
          <a:xfrm>
            <a:off x="601580" y="1515980"/>
            <a:ext cx="9974178" cy="4732420"/>
          </a:xfrm>
        </p:spPr>
        <p:txBody>
          <a:bodyPr/>
          <a:lstStyle/>
          <a:p>
            <a:r>
              <a:rPr lang="en-US" b="1" dirty="0"/>
              <a:t>The allocation limits have no meaning if they are not enforced</a:t>
            </a:r>
          </a:p>
          <a:p>
            <a:r>
              <a:rPr lang="en-US" b="1" dirty="0"/>
              <a:t>Enforcing the allocation limits is extremely expensive</a:t>
            </a:r>
          </a:p>
          <a:p>
            <a:r>
              <a:rPr lang="en-US" b="1" dirty="0"/>
              <a:t>The private wells that divert SCSA3 water rights are responsible for almost all the enforcement costs SCSA3 incurs each year</a:t>
            </a:r>
          </a:p>
          <a:p>
            <a:pPr lvl="1"/>
            <a:r>
              <a:rPr lang="en-US" b="1" dirty="0">
                <a:solidFill>
                  <a:srgbClr val="FFFF00"/>
                </a:solidFill>
              </a:rPr>
              <a:t>Ensuring that each private well has a meter as required by SCSA3’s water rights and UCA § 73-5-4 cost $100k in administrative and legal costs</a:t>
            </a:r>
          </a:p>
          <a:p>
            <a:pPr lvl="1"/>
            <a:r>
              <a:rPr lang="en-US" b="1" dirty="0">
                <a:solidFill>
                  <a:srgbClr val="FFFF00"/>
                </a:solidFill>
              </a:rPr>
              <a:t>The enterprise fund covered these costs but includes monies paid for by water users connected to the system, who were largely not responsible for the enforcement costs</a:t>
            </a:r>
          </a:p>
          <a:p>
            <a:r>
              <a:rPr lang="en-US" b="1" dirty="0"/>
              <a:t>The purpose of the $0.25 “over yearly” fee is to require those users who are responsible for the enforcement costs SCSA3 incurs to help fund those costs</a:t>
            </a:r>
          </a:p>
          <a:p>
            <a:r>
              <a:rPr lang="en-US" b="1" dirty="0"/>
              <a:t>The fee is based on SCSA3’s recent enforcement costs, including $100k it incurred compelling compliance with the metering requirements</a:t>
            </a:r>
          </a:p>
          <a:p>
            <a:endParaRPr lang="en-US" b="1" dirty="0"/>
          </a:p>
        </p:txBody>
      </p:sp>
    </p:spTree>
    <p:extLst>
      <p:ext uri="{BB962C8B-B14F-4D97-AF65-F5344CB8AC3E}">
        <p14:creationId xmlns:p14="http://schemas.microsoft.com/office/powerpoint/2010/main" val="55963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8CE3-20D8-2FDB-761E-71B8BBAD2D57}"/>
              </a:ext>
            </a:extLst>
          </p:cNvPr>
          <p:cNvSpPr>
            <a:spLocks noGrp="1"/>
          </p:cNvSpPr>
          <p:nvPr>
            <p:ph type="title"/>
          </p:nvPr>
        </p:nvSpPr>
        <p:spPr/>
        <p:txBody>
          <a:bodyPr/>
          <a:lstStyle/>
          <a:p>
            <a:r>
              <a:rPr lang="en-US" b="1" dirty="0"/>
              <a:t>What authority does SCSA3 have to impose the fee?</a:t>
            </a:r>
          </a:p>
        </p:txBody>
      </p:sp>
      <p:sp>
        <p:nvSpPr>
          <p:cNvPr id="3" name="Content Placeholder 2">
            <a:extLst>
              <a:ext uri="{FF2B5EF4-FFF2-40B4-BE49-F238E27FC236}">
                <a16:creationId xmlns:a16="http://schemas.microsoft.com/office/drawing/2014/main" id="{AA5392C5-5AC3-8F0D-8C2A-B5B3A8816FBB}"/>
              </a:ext>
            </a:extLst>
          </p:cNvPr>
          <p:cNvSpPr>
            <a:spLocks noGrp="1"/>
          </p:cNvSpPr>
          <p:nvPr>
            <p:ph idx="1"/>
          </p:nvPr>
        </p:nvSpPr>
        <p:spPr>
          <a:xfrm>
            <a:off x="1103312" y="1853248"/>
            <a:ext cx="8946541" cy="4395151"/>
          </a:xfrm>
        </p:spPr>
        <p:txBody>
          <a:bodyPr>
            <a:normAutofit lnSpcReduction="10000"/>
          </a:bodyPr>
          <a:lstStyle/>
          <a:p>
            <a: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UCA 17B-1-103(2)(j)</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authorizes special districts to “</a:t>
            </a:r>
            <a:r>
              <a:rPr lang="en-US" sz="18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impose fees or other charges for commodities, services, or facilities provided by the district, including the costs of maintaining and operating the district</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UCA 17B-1-103(2)(q)</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also authorizes a special district to “</a:t>
            </a:r>
            <a:r>
              <a:rPr lang="en-US" sz="18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perform any act or exercise any power reasonably necessary for the efficient operation of the special district in carrying out its purposes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p>
          <a:p>
            <a: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UCA 17B-1-643</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is the statute that governs the process a special district must follow to impose or increase a fee. It requires 30 days’ advance notice before a public hearing, the holding of the public hearing after 6:00 pm, and a demonstration of the need to impose or increase a fee </a:t>
            </a:r>
          </a:p>
          <a:p>
            <a:pPr lvl="1"/>
            <a:r>
              <a:rPr lang="en-US" sz="16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Public hearing held on </a:t>
            </a:r>
            <a:r>
              <a:rPr lang="en-US" sz="1600" b="1"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April 9, 2024, at 6:00 pm and notice was posted on March 8, 2024</a:t>
            </a:r>
          </a:p>
          <a:p>
            <a:r>
              <a:rPr lang="en-US" sz="1800" b="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UCA 17B-1-121(c)</a:t>
            </a:r>
            <a:r>
              <a:rPr lang="en-US" sz="1800" b="1" dirty="0">
                <a:effectLst/>
                <a:latin typeface="Aptos" panose="020B0004020202020204" pitchFamily="34" charset="0"/>
                <a:ea typeface="Aptos" panose="020B0004020202020204" pitchFamily="34" charset="0"/>
                <a:cs typeface="Times New Roman" panose="02020603050405020304" pitchFamily="18" charset="0"/>
              </a:rPr>
              <a:t> requires special districts to have an appeal process for fees but does not require the process to be in the fee schedule</a:t>
            </a:r>
          </a:p>
          <a:p>
            <a:pPr lvl="1"/>
            <a:r>
              <a:rPr lang="en-US" sz="1600" b="1"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SCSA3’s appeal process is in Section 19 of its water service regulation (#2024-01)</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1623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DEB2-F8B9-6D43-70D2-01FA8EA180DE}"/>
              </a:ext>
            </a:extLst>
          </p:cNvPr>
          <p:cNvSpPr>
            <a:spLocks noGrp="1"/>
          </p:cNvSpPr>
          <p:nvPr>
            <p:ph type="title"/>
          </p:nvPr>
        </p:nvSpPr>
        <p:spPr>
          <a:xfrm>
            <a:off x="646111" y="452718"/>
            <a:ext cx="9404723" cy="1039198"/>
          </a:xfrm>
        </p:spPr>
        <p:txBody>
          <a:bodyPr/>
          <a:lstStyle/>
          <a:p>
            <a:pPr algn="ctr"/>
            <a:r>
              <a:rPr lang="en-US" b="1" dirty="0"/>
              <a:t>Can I ask for a reduction in the fee?</a:t>
            </a:r>
          </a:p>
        </p:txBody>
      </p:sp>
      <p:sp>
        <p:nvSpPr>
          <p:cNvPr id="3" name="Content Placeholder 2">
            <a:extLst>
              <a:ext uri="{FF2B5EF4-FFF2-40B4-BE49-F238E27FC236}">
                <a16:creationId xmlns:a16="http://schemas.microsoft.com/office/drawing/2014/main" id="{F4039378-EBB4-8390-11A7-0A878EE0E44A}"/>
              </a:ext>
            </a:extLst>
          </p:cNvPr>
          <p:cNvSpPr>
            <a:spLocks noGrp="1"/>
          </p:cNvSpPr>
          <p:nvPr>
            <p:ph idx="1"/>
          </p:nvPr>
        </p:nvSpPr>
        <p:spPr>
          <a:xfrm>
            <a:off x="1103312" y="1491916"/>
            <a:ext cx="8946541" cy="4756483"/>
          </a:xfrm>
        </p:spPr>
        <p:txBody>
          <a:bodyPr/>
          <a:lstStyle/>
          <a:p>
            <a:r>
              <a:rPr lang="en-US" b="1" dirty="0"/>
              <a:t>Yes, Section 6.4.1 of the </a:t>
            </a:r>
            <a:r>
              <a:rPr lang="en-US" b="1" dirty="0">
                <a:hlinkClick r:id="rId2"/>
              </a:rPr>
              <a:t>Water Service Regulation </a:t>
            </a:r>
            <a:r>
              <a:rPr lang="en-US" b="1" dirty="0"/>
              <a:t>(#2024-01) allows water users connected to the water system to request a billing adjustment.</a:t>
            </a:r>
          </a:p>
          <a:p>
            <a:r>
              <a:rPr lang="en-US" b="1" dirty="0"/>
              <a:t>18.5.4 of the Water Service Regulation (#2024-01) allows private well owners to request an adjustment. It states: </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0A0856A2-7BA8-E53C-5ABE-9C6F35AB37AF}"/>
              </a:ext>
            </a:extLst>
          </p:cNvPr>
          <p:cNvPicPr>
            <a:picLocks noChangeAspect="1"/>
          </p:cNvPicPr>
          <p:nvPr/>
        </p:nvPicPr>
        <p:blipFill rotWithShape="1">
          <a:blip r:embed="rId3"/>
          <a:srcRect l="13323" t="20877" r="62105" b="55263"/>
          <a:stretch/>
        </p:blipFill>
        <p:spPr>
          <a:xfrm>
            <a:off x="1467851" y="3373325"/>
            <a:ext cx="8946541" cy="2443234"/>
          </a:xfrm>
          <a:prstGeom prst="rect">
            <a:avLst/>
          </a:prstGeom>
        </p:spPr>
      </p:pic>
    </p:spTree>
    <p:extLst>
      <p:ext uri="{BB962C8B-B14F-4D97-AF65-F5344CB8AC3E}">
        <p14:creationId xmlns:p14="http://schemas.microsoft.com/office/powerpoint/2010/main" val="398654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7FDDD-BDED-5B08-6489-3D3652CB8C33}"/>
              </a:ext>
            </a:extLst>
          </p:cNvPr>
          <p:cNvSpPr>
            <a:spLocks noGrp="1"/>
          </p:cNvSpPr>
          <p:nvPr>
            <p:ph type="title"/>
          </p:nvPr>
        </p:nvSpPr>
        <p:spPr>
          <a:xfrm>
            <a:off x="646111" y="452718"/>
            <a:ext cx="9404723" cy="930914"/>
          </a:xfrm>
        </p:spPr>
        <p:txBody>
          <a:bodyPr/>
          <a:lstStyle/>
          <a:p>
            <a:pPr algn="ctr"/>
            <a:r>
              <a:rPr lang="en-US" b="1" dirty="0"/>
              <a:t>How do I appeal the fee?</a:t>
            </a:r>
          </a:p>
        </p:txBody>
      </p:sp>
      <p:pic>
        <p:nvPicPr>
          <p:cNvPr id="5" name="Content Placeholder 4">
            <a:extLst>
              <a:ext uri="{FF2B5EF4-FFF2-40B4-BE49-F238E27FC236}">
                <a16:creationId xmlns:a16="http://schemas.microsoft.com/office/drawing/2014/main" id="{18137A50-5A95-D3DB-4192-6958EFD7BC43}"/>
              </a:ext>
            </a:extLst>
          </p:cNvPr>
          <p:cNvPicPr>
            <a:picLocks noGrp="1" noChangeAspect="1"/>
          </p:cNvPicPr>
          <p:nvPr>
            <p:ph idx="1"/>
          </p:nvPr>
        </p:nvPicPr>
        <p:blipFill rotWithShape="1">
          <a:blip r:embed="rId2"/>
          <a:srcRect l="14295" t="12392" r="62055" b="57486"/>
          <a:stretch/>
        </p:blipFill>
        <p:spPr>
          <a:xfrm>
            <a:off x="1082842" y="1925055"/>
            <a:ext cx="9516979" cy="3409092"/>
          </a:xfrm>
        </p:spPr>
      </p:pic>
    </p:spTree>
    <p:extLst>
      <p:ext uri="{BB962C8B-B14F-4D97-AF65-F5344CB8AC3E}">
        <p14:creationId xmlns:p14="http://schemas.microsoft.com/office/powerpoint/2010/main" val="3435207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6B6E-2708-AE13-F536-46230006433A}"/>
              </a:ext>
            </a:extLst>
          </p:cNvPr>
          <p:cNvSpPr>
            <a:spLocks noGrp="1"/>
          </p:cNvSpPr>
          <p:nvPr>
            <p:ph type="title"/>
          </p:nvPr>
        </p:nvSpPr>
        <p:spPr/>
        <p:txBody>
          <a:bodyPr/>
          <a:lstStyle/>
          <a:p>
            <a:r>
              <a:rPr lang="en-US" b="1" dirty="0"/>
              <a:t>How does the fee process work? </a:t>
            </a:r>
          </a:p>
        </p:txBody>
      </p:sp>
      <p:sp>
        <p:nvSpPr>
          <p:cNvPr id="3" name="Content Placeholder 2">
            <a:extLst>
              <a:ext uri="{FF2B5EF4-FFF2-40B4-BE49-F238E27FC236}">
                <a16:creationId xmlns:a16="http://schemas.microsoft.com/office/drawing/2014/main" id="{44BA03B8-D265-461C-275F-0A169FCC30B4}"/>
              </a:ext>
            </a:extLst>
          </p:cNvPr>
          <p:cNvSpPr>
            <a:spLocks noGrp="1"/>
          </p:cNvSpPr>
          <p:nvPr>
            <p:ph idx="1"/>
          </p:nvPr>
        </p:nvSpPr>
        <p:spPr>
          <a:xfrm>
            <a:off x="553453" y="1384104"/>
            <a:ext cx="10672010" cy="5021178"/>
          </a:xfrm>
        </p:spPr>
        <p:txBody>
          <a:bodyPr>
            <a:normAutofit fontScale="85000" lnSpcReduction="10000"/>
          </a:bodyPr>
          <a:lstStyle/>
          <a:p>
            <a:r>
              <a:rPr lang="en-US" b="1" dirty="0"/>
              <a:t>Residents can sign up for Eye-on-Water to track their usage and SCSA3 will send a notice to residents who are on track to exceed their allotment before the allotment is exceeded</a:t>
            </a:r>
          </a:p>
          <a:p>
            <a:r>
              <a:rPr lang="en-US" b="1" dirty="0"/>
              <a:t>When a resident exceeds their allotment, SCSA3 will send a notice informing them that</a:t>
            </a:r>
          </a:p>
          <a:p>
            <a:pPr lvl="1"/>
            <a:r>
              <a:rPr lang="en-US" b="1" dirty="0"/>
              <a:t> </a:t>
            </a:r>
            <a:r>
              <a:rPr lang="en-US" b="1" dirty="0">
                <a:solidFill>
                  <a:srgbClr val="FFFF00"/>
                </a:solidFill>
              </a:rPr>
              <a:t>They have exceeded their allocation </a:t>
            </a:r>
          </a:p>
          <a:p>
            <a:pPr lvl="1"/>
            <a:r>
              <a:rPr lang="en-US" b="1" dirty="0">
                <a:solidFill>
                  <a:srgbClr val="FFFF00"/>
                </a:solidFill>
              </a:rPr>
              <a:t>They will now be charged the overage fee </a:t>
            </a:r>
          </a:p>
          <a:p>
            <a:pPr lvl="1"/>
            <a:r>
              <a:rPr lang="en-US" b="1" dirty="0">
                <a:solidFill>
                  <a:srgbClr val="FFFF00"/>
                </a:solidFill>
              </a:rPr>
              <a:t>They must contact SCS3 within 30 days to begin the process of developing an agreement that will outline how the resident will comply with their allotment by either reducing their use or acquiring additional water rights to cover the overage (see Sections 18.4 and 18.5 of #2024-01)</a:t>
            </a:r>
          </a:p>
          <a:p>
            <a:pPr lvl="2"/>
            <a:r>
              <a:rPr lang="en-US" b="1" dirty="0">
                <a:solidFill>
                  <a:schemeClr val="bg2">
                    <a:lumMod val="40000"/>
                    <a:lumOff val="60000"/>
                  </a:schemeClr>
                </a:solidFill>
              </a:rPr>
              <a:t>SCSA3 can authorize extensions of time and waive the accrual of additional fees via the agreement. </a:t>
            </a:r>
          </a:p>
          <a:p>
            <a:pPr lvl="1"/>
            <a:r>
              <a:rPr lang="en-US" b="1" dirty="0">
                <a:solidFill>
                  <a:srgbClr val="FFFF00"/>
                </a:solidFill>
              </a:rPr>
              <a:t>Failure to respond may result in additional fees</a:t>
            </a:r>
          </a:p>
          <a:p>
            <a:r>
              <a:rPr lang="en-US" b="1" dirty="0"/>
              <a:t>If a resident does not respond, they will receive a second notice again instructing them to contact SCSA3 in 30 days to begin working with SCSA3 to comply with their allotment, otherwise their authorization to use SCSA3 water rights will be revoked. </a:t>
            </a:r>
          </a:p>
          <a:p>
            <a:r>
              <a:rPr lang="en-US" b="1" dirty="0"/>
              <a:t>If a resident does not respond to the second notice, SCAS3 will terminate water service (if on the system) or revoke authorization to use its water rights (if on a private well)</a:t>
            </a:r>
          </a:p>
          <a:p>
            <a:r>
              <a:rPr lang="en-US" b="1" dirty="0"/>
              <a:t>The intent is that the overage fees will stop once a resident responds and begins to work with SCSA3 to come into compliance with their allotment</a:t>
            </a:r>
          </a:p>
        </p:txBody>
      </p:sp>
    </p:spTree>
    <p:extLst>
      <p:ext uri="{BB962C8B-B14F-4D97-AF65-F5344CB8AC3E}">
        <p14:creationId xmlns:p14="http://schemas.microsoft.com/office/powerpoint/2010/main" val="1436876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3">
                    <a:lumMod val="60000"/>
                    <a:lumOff val="40000"/>
                  </a:schemeClr>
                </a:solidFill>
              </a:rPr>
              <a:t>Questions?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2458906"/>
              </p:ext>
            </p:extLst>
          </p:nvPr>
        </p:nvGraphicFramePr>
        <p:xfrm>
          <a:off x="7122160" y="4534073"/>
          <a:ext cx="4450080" cy="1737360"/>
        </p:xfrm>
        <a:graphic>
          <a:graphicData uri="http://schemas.openxmlformats.org/drawingml/2006/table">
            <a:tbl>
              <a:tblPr firstRow="1" bandRow="1">
                <a:tableStyleId>{5C22544A-7EE6-4342-B048-85BDC9FD1C3A}</a:tableStyleId>
              </a:tblPr>
              <a:tblGrid>
                <a:gridCol w="4450080">
                  <a:extLst>
                    <a:ext uri="{9D8B030D-6E8A-4147-A177-3AD203B41FA5}">
                      <a16:colId xmlns:a16="http://schemas.microsoft.com/office/drawing/2014/main" val="20000"/>
                    </a:ext>
                  </a:extLst>
                </a:gridCol>
              </a:tblGrid>
              <a:tr h="1478111">
                <a:tc>
                  <a:txBody>
                    <a:bodyPr/>
                    <a:lstStyle/>
                    <a:p>
                      <a:pPr algn="ctr"/>
                      <a:endParaRPr lang="en-US" dirty="0"/>
                    </a:p>
                    <a:p>
                      <a:pPr algn="ctr"/>
                      <a:r>
                        <a:rPr lang="en-US" sz="2400" dirty="0"/>
                        <a:t>Nathan S. Bracken</a:t>
                      </a:r>
                    </a:p>
                    <a:p>
                      <a:pPr algn="ctr"/>
                      <a:r>
                        <a:rPr lang="en-US" sz="2400" dirty="0" err="1">
                          <a:hlinkClick r:id="rId3"/>
                        </a:rPr>
                        <a:t>nbracken@shutah.law</a:t>
                      </a:r>
                      <a:endParaRPr lang="en-US" sz="2400" dirty="0"/>
                    </a:p>
                    <a:p>
                      <a:pPr algn="ctr"/>
                      <a:r>
                        <a:rPr lang="en-US" sz="2400" dirty="0"/>
                        <a:t>(801)</a:t>
                      </a:r>
                      <a:r>
                        <a:rPr lang="en-US" sz="2400" baseline="0" dirty="0"/>
                        <a:t> 413-1600</a:t>
                      </a:r>
                    </a:p>
                    <a:p>
                      <a:pPr algn="ctr"/>
                      <a:endParaRPr lang="en-US" dirty="0"/>
                    </a:p>
                  </a:txBody>
                  <a:tcPr/>
                </a:tc>
                <a:extLst>
                  <a:ext uri="{0D108BD9-81ED-4DB2-BD59-A6C34878D82A}">
                    <a16:rowId xmlns:a16="http://schemas.microsoft.com/office/drawing/2014/main" val="10000"/>
                  </a:ext>
                </a:extLst>
              </a:tr>
            </a:tbl>
          </a:graphicData>
        </a:graphic>
      </p:graphicFrame>
      <p:pic>
        <p:nvPicPr>
          <p:cNvPr id="5" name="Picture 4" descr="C:\Users\dburnham\AppData\Local\Temp\ND\Smith Hartvigsen New Logo - Attorney at Law.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40" y="1712448"/>
            <a:ext cx="7398738" cy="4038112"/>
          </a:xfrm>
          <a:prstGeom prst="rect">
            <a:avLst/>
          </a:prstGeom>
          <a:noFill/>
          <a:ln>
            <a:noFill/>
          </a:ln>
        </p:spPr>
      </p:pic>
    </p:spTree>
    <p:extLst>
      <p:ext uri="{BB962C8B-B14F-4D97-AF65-F5344CB8AC3E}">
        <p14:creationId xmlns:p14="http://schemas.microsoft.com/office/powerpoint/2010/main" val="157681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1827-A0CC-D1CD-6476-C66965745EA0}"/>
              </a:ext>
            </a:extLst>
          </p:cNvPr>
          <p:cNvSpPr>
            <a:spLocks noGrp="1"/>
          </p:cNvSpPr>
          <p:nvPr>
            <p:ph type="title"/>
          </p:nvPr>
        </p:nvSpPr>
        <p:spPr/>
        <p:txBody>
          <a:bodyPr/>
          <a:lstStyle/>
          <a:p>
            <a:pPr algn="ctr"/>
            <a:r>
              <a:rPr lang="en-US" b="1" dirty="0"/>
              <a:t>SCSA3 Water Rights</a:t>
            </a:r>
            <a:endParaRPr lang="en-US" b="1" dirty="0">
              <a:solidFill>
                <a:srgbClr val="00B0F0"/>
              </a:solidFill>
            </a:endParaRPr>
          </a:p>
        </p:txBody>
      </p:sp>
      <p:sp>
        <p:nvSpPr>
          <p:cNvPr id="3" name="Content Placeholder 2">
            <a:extLst>
              <a:ext uri="{FF2B5EF4-FFF2-40B4-BE49-F238E27FC236}">
                <a16:creationId xmlns:a16="http://schemas.microsoft.com/office/drawing/2014/main" id="{151D501A-4A10-98D5-1CF0-7ED6E60BD907}"/>
              </a:ext>
            </a:extLst>
          </p:cNvPr>
          <p:cNvSpPr>
            <a:spLocks noGrp="1"/>
          </p:cNvSpPr>
          <p:nvPr>
            <p:ph idx="1"/>
          </p:nvPr>
        </p:nvSpPr>
        <p:spPr>
          <a:xfrm>
            <a:off x="646112" y="1684422"/>
            <a:ext cx="10791638" cy="4563978"/>
          </a:xfrm>
        </p:spPr>
        <p:txBody>
          <a:bodyPr>
            <a:normAutofit fontScale="92500" lnSpcReduction="10000"/>
          </a:bodyPr>
          <a:lstStyle/>
          <a:p>
            <a:r>
              <a:rPr lang="en-US" sz="2800" b="1" dirty="0"/>
              <a:t>SCSA3’s water rights authorize the diversion of up to 401.02 acre-feet</a:t>
            </a:r>
          </a:p>
          <a:p>
            <a:r>
              <a:rPr lang="en-US" sz="2800" b="1" dirty="0"/>
              <a:t>Most were first approved in the 1960s</a:t>
            </a:r>
          </a:p>
          <a:p>
            <a:pPr lvl="1"/>
            <a:r>
              <a:rPr lang="en-US" sz="2600" dirty="0">
                <a:solidFill>
                  <a:srgbClr val="FFFF00"/>
                </a:solidFill>
              </a:rPr>
              <a:t>Some would not be approved now (e.g., water right #35-9116)</a:t>
            </a:r>
          </a:p>
          <a:p>
            <a:r>
              <a:rPr lang="en-US" sz="2800" b="1" dirty="0"/>
              <a:t>There are approximately “wet” 500 lots in SCSA that are entitled to water service</a:t>
            </a:r>
          </a:p>
          <a:p>
            <a:pPr lvl="1"/>
            <a:r>
              <a:rPr lang="en-US" sz="2800" dirty="0">
                <a:solidFill>
                  <a:srgbClr val="FFFF00"/>
                </a:solidFill>
              </a:rPr>
              <a:t>181 lots in Upper Silver Creek rely on private wells that divert SCSA3 water rights</a:t>
            </a:r>
          </a:p>
          <a:p>
            <a:pPr lvl="1"/>
            <a:r>
              <a:rPr lang="en-US" sz="2800" dirty="0">
                <a:solidFill>
                  <a:srgbClr val="FFFF00"/>
                </a:solidFill>
              </a:rPr>
              <a:t>Around 300 lots (</a:t>
            </a:r>
            <a:r>
              <a:rPr lang="en-US" sz="2800" b="1" u="sng" dirty="0">
                <a:solidFill>
                  <a:srgbClr val="FFFF00"/>
                </a:solidFill>
              </a:rPr>
              <a:t>with several caveats</a:t>
            </a:r>
            <a:r>
              <a:rPr lang="en-US" sz="2800" dirty="0">
                <a:solidFill>
                  <a:srgbClr val="FFFF00"/>
                </a:solidFill>
              </a:rPr>
              <a:t>) are connected to the SCSA3 system or could connect to the system</a:t>
            </a:r>
          </a:p>
          <a:p>
            <a:endParaRPr lang="en-US" sz="3000" dirty="0">
              <a:solidFill>
                <a:srgbClr val="FFFF00"/>
              </a:solidFill>
            </a:endParaRPr>
          </a:p>
          <a:p>
            <a:endParaRPr lang="en-US" sz="2400" dirty="0"/>
          </a:p>
          <a:p>
            <a:endParaRPr lang="en-US" sz="2400" dirty="0"/>
          </a:p>
          <a:p>
            <a:endParaRPr lang="en-US" dirty="0"/>
          </a:p>
          <a:p>
            <a:endParaRPr lang="en-US" dirty="0"/>
          </a:p>
        </p:txBody>
      </p:sp>
    </p:spTree>
    <p:extLst>
      <p:ext uri="{BB962C8B-B14F-4D97-AF65-F5344CB8AC3E}">
        <p14:creationId xmlns:p14="http://schemas.microsoft.com/office/powerpoint/2010/main" val="1012273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284A5-9878-62A9-11F5-EE12378783D3}"/>
              </a:ext>
            </a:extLst>
          </p:cNvPr>
          <p:cNvSpPr>
            <a:spLocks noGrp="1"/>
          </p:cNvSpPr>
          <p:nvPr>
            <p:ph type="title"/>
          </p:nvPr>
        </p:nvSpPr>
        <p:spPr/>
        <p:txBody>
          <a:bodyPr/>
          <a:lstStyle/>
          <a:p>
            <a:pPr algn="ctr"/>
            <a:r>
              <a:rPr lang="en-US" b="1" dirty="0"/>
              <a:t>SCSA3 Water Rights for Upper Lots</a:t>
            </a:r>
          </a:p>
        </p:txBody>
      </p:sp>
      <p:sp>
        <p:nvSpPr>
          <p:cNvPr id="3" name="Content Placeholder 2">
            <a:extLst>
              <a:ext uri="{FF2B5EF4-FFF2-40B4-BE49-F238E27FC236}">
                <a16:creationId xmlns:a16="http://schemas.microsoft.com/office/drawing/2014/main" id="{72419955-5CA8-715C-7E3B-126AEF952AD0}"/>
              </a:ext>
            </a:extLst>
          </p:cNvPr>
          <p:cNvSpPr>
            <a:spLocks noGrp="1"/>
          </p:cNvSpPr>
          <p:nvPr>
            <p:ph idx="1"/>
          </p:nvPr>
        </p:nvSpPr>
        <p:spPr>
          <a:xfrm>
            <a:off x="1103312" y="1768642"/>
            <a:ext cx="8946541" cy="4479757"/>
          </a:xfrm>
        </p:spPr>
        <p:txBody>
          <a:bodyPr>
            <a:normAutofit/>
          </a:bodyPr>
          <a:lstStyle/>
          <a:p>
            <a:r>
              <a:rPr lang="en-US" sz="2400" b="1" dirty="0">
                <a:latin typeface="+mn-lt"/>
                <a:cs typeface="Calibri" panose="020F0502020204030204" pitchFamily="34" charset="0"/>
              </a:rPr>
              <a:t>Water rights </a:t>
            </a:r>
            <a:r>
              <a:rPr lang="en-US" sz="2400" b="1" dirty="0">
                <a:effectLst/>
                <a:latin typeface="+mn-lt"/>
                <a:ea typeface="Aptos" panose="020B0004020202020204" pitchFamily="34" charset="0"/>
                <a:cs typeface="Calibri" panose="020F0502020204030204" pitchFamily="34" charset="0"/>
              </a:rPr>
              <a:t>36-9116 (E2451), 35-13240 (a43507), and 35-13229 (a43506) supply the private wells in the Upper Lots.</a:t>
            </a:r>
          </a:p>
          <a:p>
            <a:pPr lvl="1"/>
            <a:r>
              <a:rPr lang="en-US" sz="2400" b="1" dirty="0">
                <a:solidFill>
                  <a:srgbClr val="FFFF00"/>
                </a:solidFill>
                <a:latin typeface="+mn-lt"/>
                <a:cs typeface="Calibri" panose="020F0502020204030204" pitchFamily="34" charset="0"/>
              </a:rPr>
              <a:t>These rights are largely based on shares SCSA3 owns in the Davis &amp; Weber Counties Canal Company and </a:t>
            </a:r>
            <a:r>
              <a:rPr lang="en-US" sz="2400" b="1" dirty="0" err="1">
                <a:solidFill>
                  <a:srgbClr val="FFFF00"/>
                </a:solidFill>
                <a:latin typeface="+mn-lt"/>
                <a:cs typeface="Calibri" panose="020F0502020204030204" pitchFamily="34" charset="0"/>
              </a:rPr>
              <a:t>Wanship</a:t>
            </a:r>
            <a:r>
              <a:rPr lang="en-US" sz="2400" b="1" dirty="0">
                <a:solidFill>
                  <a:srgbClr val="FFFF00"/>
                </a:solidFill>
                <a:latin typeface="+mn-lt"/>
                <a:cs typeface="Calibri" panose="020F0502020204030204" pitchFamily="34" charset="0"/>
              </a:rPr>
              <a:t> Irrigation Company #2, which were first approved for use in Silver Creek in the 1960s</a:t>
            </a:r>
          </a:p>
          <a:p>
            <a:r>
              <a:rPr lang="en-US" sz="2400" b="1" dirty="0">
                <a:latin typeface="+mn-lt"/>
                <a:cs typeface="Calibri" panose="020F0502020204030204" pitchFamily="34" charset="0"/>
              </a:rPr>
              <a:t>These rights currently do not overlap</a:t>
            </a:r>
          </a:p>
          <a:p>
            <a:pPr lvl="1"/>
            <a:r>
              <a:rPr lang="en-US" sz="2400" b="1" dirty="0">
                <a:solidFill>
                  <a:srgbClr val="FFFF00"/>
                </a:solidFill>
                <a:latin typeface="+mn-lt"/>
                <a:cs typeface="Calibri" panose="020F0502020204030204" pitchFamily="34" charset="0"/>
              </a:rPr>
              <a:t>Water that isn’t used under one water right isn’t available to water user serviced by another right</a:t>
            </a:r>
            <a:endParaRPr lang="en-US" sz="2400" dirty="0">
              <a:solidFill>
                <a:srgbClr val="FFFF00"/>
              </a:solidFill>
              <a:latin typeface="+mn-lt"/>
              <a:cs typeface="Calibri" panose="020F0502020204030204" pitchFamily="34" charset="0"/>
            </a:endParaRPr>
          </a:p>
        </p:txBody>
      </p:sp>
    </p:spTree>
    <p:extLst>
      <p:ext uri="{BB962C8B-B14F-4D97-AF65-F5344CB8AC3E}">
        <p14:creationId xmlns:p14="http://schemas.microsoft.com/office/powerpoint/2010/main" val="1026007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A155-46B0-C804-A29A-F16F6DA92C02}"/>
              </a:ext>
            </a:extLst>
          </p:cNvPr>
          <p:cNvSpPr>
            <a:spLocks noGrp="1"/>
          </p:cNvSpPr>
          <p:nvPr>
            <p:ph type="title"/>
          </p:nvPr>
        </p:nvSpPr>
        <p:spPr>
          <a:xfrm>
            <a:off x="646111" y="452718"/>
            <a:ext cx="9404723" cy="1075293"/>
          </a:xfrm>
        </p:spPr>
        <p:txBody>
          <a:bodyPr/>
          <a:lstStyle/>
          <a:p>
            <a:r>
              <a:rPr lang="en-US" b="1" dirty="0"/>
              <a:t>SCSA3 Water Rights For Upper Lots</a:t>
            </a:r>
            <a:endParaRPr lang="en-US" dirty="0"/>
          </a:p>
        </p:txBody>
      </p:sp>
      <p:sp>
        <p:nvSpPr>
          <p:cNvPr id="5" name="Text Placeholder 4">
            <a:extLst>
              <a:ext uri="{FF2B5EF4-FFF2-40B4-BE49-F238E27FC236}">
                <a16:creationId xmlns:a16="http://schemas.microsoft.com/office/drawing/2014/main" id="{7FC27D18-75D2-C57B-DE54-F19183346697}"/>
              </a:ext>
            </a:extLst>
          </p:cNvPr>
          <p:cNvSpPr>
            <a:spLocks noGrp="1"/>
          </p:cNvSpPr>
          <p:nvPr>
            <p:ph type="body" sz="quarter" idx="3"/>
          </p:nvPr>
        </p:nvSpPr>
        <p:spPr>
          <a:xfrm>
            <a:off x="5654495" y="1905000"/>
            <a:ext cx="5125800" cy="576262"/>
          </a:xfrm>
        </p:spPr>
        <p:txBody>
          <a:bodyPr/>
          <a:lstStyle/>
          <a:p>
            <a:r>
              <a:rPr lang="en-US" b="1" dirty="0"/>
              <a:t>Water Right 35-13240 (a43507</a:t>
            </a:r>
            <a:r>
              <a:rPr lang="en-US" dirty="0"/>
              <a:t>)</a:t>
            </a:r>
          </a:p>
        </p:txBody>
      </p:sp>
      <p:sp>
        <p:nvSpPr>
          <p:cNvPr id="6" name="Content Placeholder 5">
            <a:extLst>
              <a:ext uri="{FF2B5EF4-FFF2-40B4-BE49-F238E27FC236}">
                <a16:creationId xmlns:a16="http://schemas.microsoft.com/office/drawing/2014/main" id="{9E75F4E5-2854-4BB6-71E1-BD1DBD1D9132}"/>
              </a:ext>
            </a:extLst>
          </p:cNvPr>
          <p:cNvSpPr>
            <a:spLocks noGrp="1"/>
          </p:cNvSpPr>
          <p:nvPr>
            <p:ph sz="quarter" idx="4"/>
          </p:nvPr>
        </p:nvSpPr>
        <p:spPr/>
        <p:txBody>
          <a:bodyPr>
            <a:normAutofit fontScale="92500"/>
          </a:bodyPr>
          <a:lstStyle/>
          <a:p>
            <a:r>
              <a:rPr lang="en-US" b="1" dirty="0"/>
              <a:t>Based on 21 shares in </a:t>
            </a:r>
            <a:r>
              <a:rPr lang="en-US" b="1" dirty="0" err="1"/>
              <a:t>Wanship</a:t>
            </a:r>
            <a:r>
              <a:rPr lang="en-US" b="1" dirty="0"/>
              <a:t> Irrigation Co. #2</a:t>
            </a:r>
          </a:p>
          <a:p>
            <a:r>
              <a:rPr lang="en-US" b="1" dirty="0"/>
              <a:t>Supplies 61 private wells</a:t>
            </a:r>
          </a:p>
          <a:p>
            <a:r>
              <a:rPr lang="en-US" b="1" dirty="0"/>
              <a:t>Each share is worth about 2.9 </a:t>
            </a:r>
            <a:r>
              <a:rPr lang="en-US" b="1" dirty="0" err="1"/>
              <a:t>af</a:t>
            </a:r>
            <a:r>
              <a:rPr lang="en-US" b="1" dirty="0"/>
              <a:t> per an agreement with the Company and cannot be divided further </a:t>
            </a:r>
          </a:p>
          <a:p>
            <a:r>
              <a:rPr lang="en-US" b="1" dirty="0"/>
              <a:t>These shares were first approved for use in SCSA3  in 1963 and </a:t>
            </a:r>
            <a:r>
              <a:rPr lang="en-US" b="1" dirty="0">
                <a:solidFill>
                  <a:srgbClr val="FFFF00"/>
                </a:solidFill>
              </a:rPr>
              <a:t>would </a:t>
            </a:r>
            <a:r>
              <a:rPr lang="en-US" b="1" u="sng" dirty="0">
                <a:solidFill>
                  <a:srgbClr val="FFFF00"/>
                </a:solidFill>
              </a:rPr>
              <a:t>not </a:t>
            </a:r>
            <a:r>
              <a:rPr lang="en-US" b="1" dirty="0"/>
              <a:t>be approved now</a:t>
            </a:r>
          </a:p>
          <a:p>
            <a:r>
              <a:rPr lang="en-US" b="1" dirty="0"/>
              <a:t>The Company, however, agreed to the current change application subject to certain conditions</a:t>
            </a:r>
          </a:p>
          <a:p>
            <a:endParaRPr lang="en-US" dirty="0"/>
          </a:p>
        </p:txBody>
      </p:sp>
      <p:pic>
        <p:nvPicPr>
          <p:cNvPr id="9" name="Content Placeholder 5">
            <a:extLst>
              <a:ext uri="{FF2B5EF4-FFF2-40B4-BE49-F238E27FC236}">
                <a16:creationId xmlns:a16="http://schemas.microsoft.com/office/drawing/2014/main" id="{5D6664A7-AC12-596D-5DFE-425AD6E3B058}"/>
              </a:ext>
            </a:extLst>
          </p:cNvPr>
          <p:cNvPicPr>
            <a:picLocks noChangeAspect="1"/>
          </p:cNvPicPr>
          <p:nvPr/>
        </p:nvPicPr>
        <p:blipFill rotWithShape="1">
          <a:blip r:embed="rId2"/>
          <a:srcRect l="62886" t="20203" r="14905" b="4033"/>
          <a:stretch/>
        </p:blipFill>
        <p:spPr>
          <a:xfrm>
            <a:off x="376989" y="1468874"/>
            <a:ext cx="5144976" cy="4936408"/>
          </a:xfrm>
          <a:prstGeom prst="rect">
            <a:avLst/>
          </a:prstGeom>
        </p:spPr>
      </p:pic>
    </p:spTree>
    <p:extLst>
      <p:ext uri="{BB962C8B-B14F-4D97-AF65-F5344CB8AC3E}">
        <p14:creationId xmlns:p14="http://schemas.microsoft.com/office/powerpoint/2010/main" val="39682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DFC5-D1F8-31B2-24F5-32B19676255C}"/>
              </a:ext>
            </a:extLst>
          </p:cNvPr>
          <p:cNvSpPr>
            <a:spLocks noGrp="1"/>
          </p:cNvSpPr>
          <p:nvPr>
            <p:ph type="title"/>
          </p:nvPr>
        </p:nvSpPr>
        <p:spPr>
          <a:xfrm>
            <a:off x="646111" y="452718"/>
            <a:ext cx="9404723" cy="1087324"/>
          </a:xfrm>
        </p:spPr>
        <p:txBody>
          <a:bodyPr/>
          <a:lstStyle/>
          <a:p>
            <a:r>
              <a:rPr lang="en-US" b="1" dirty="0"/>
              <a:t>SCSA3 Water Rights For Upper Lots</a:t>
            </a:r>
            <a:endParaRPr lang="en-US" dirty="0"/>
          </a:p>
        </p:txBody>
      </p:sp>
      <p:sp>
        <p:nvSpPr>
          <p:cNvPr id="3" name="Text Placeholder 2">
            <a:extLst>
              <a:ext uri="{FF2B5EF4-FFF2-40B4-BE49-F238E27FC236}">
                <a16:creationId xmlns:a16="http://schemas.microsoft.com/office/drawing/2014/main" id="{2CFA5F9C-1719-A077-FD40-62C2A74CC2E5}"/>
              </a:ext>
            </a:extLst>
          </p:cNvPr>
          <p:cNvSpPr>
            <a:spLocks noGrp="1"/>
          </p:cNvSpPr>
          <p:nvPr>
            <p:ph type="body" idx="1"/>
          </p:nvPr>
        </p:nvSpPr>
        <p:spPr/>
        <p:txBody>
          <a:bodyPr/>
          <a:lstStyle/>
          <a:p>
            <a:r>
              <a:rPr lang="en-US" b="1" dirty="0"/>
              <a:t>Water Right 35-9116 (E3451)</a:t>
            </a:r>
          </a:p>
        </p:txBody>
      </p:sp>
      <p:sp>
        <p:nvSpPr>
          <p:cNvPr id="4" name="Content Placeholder 3">
            <a:extLst>
              <a:ext uri="{FF2B5EF4-FFF2-40B4-BE49-F238E27FC236}">
                <a16:creationId xmlns:a16="http://schemas.microsoft.com/office/drawing/2014/main" id="{5DDD1ADD-1ED5-05C7-7F73-35E77AB85B8E}"/>
              </a:ext>
            </a:extLst>
          </p:cNvPr>
          <p:cNvSpPr>
            <a:spLocks noGrp="1"/>
          </p:cNvSpPr>
          <p:nvPr>
            <p:ph sz="half" idx="2"/>
          </p:nvPr>
        </p:nvSpPr>
        <p:spPr>
          <a:xfrm>
            <a:off x="646112" y="2514600"/>
            <a:ext cx="4853540" cy="3741738"/>
          </a:xfrm>
        </p:spPr>
        <p:txBody>
          <a:bodyPr>
            <a:normAutofit/>
          </a:bodyPr>
          <a:lstStyle/>
          <a:p>
            <a:r>
              <a:rPr lang="en-US" b="1" dirty="0"/>
              <a:t>Based on 6.25 shares in Davis &amp; Weber Counties Canal Company and #428 and #429 of the Weber River Decree</a:t>
            </a:r>
          </a:p>
          <a:p>
            <a:pPr lvl="1"/>
            <a:r>
              <a:rPr lang="en-US" b="1" dirty="0">
                <a:solidFill>
                  <a:srgbClr val="FFFF00"/>
                </a:solidFill>
              </a:rPr>
              <a:t>Each share is worth 6.0 </a:t>
            </a:r>
            <a:r>
              <a:rPr lang="en-US" b="1" dirty="0" err="1">
                <a:solidFill>
                  <a:srgbClr val="FFFF00"/>
                </a:solidFill>
              </a:rPr>
              <a:t>af</a:t>
            </a:r>
            <a:r>
              <a:rPr lang="en-US" b="1" dirty="0">
                <a:solidFill>
                  <a:srgbClr val="FFFF00"/>
                </a:solidFill>
              </a:rPr>
              <a:t> but can only be divided into ½ shares worth 3.0 </a:t>
            </a:r>
            <a:r>
              <a:rPr lang="en-US" b="1" dirty="0" err="1">
                <a:solidFill>
                  <a:srgbClr val="FFFF00"/>
                </a:solidFill>
              </a:rPr>
              <a:t>af</a:t>
            </a:r>
            <a:endParaRPr lang="en-US" b="1" dirty="0">
              <a:solidFill>
                <a:srgbClr val="FFFF00"/>
              </a:solidFill>
            </a:endParaRPr>
          </a:p>
          <a:p>
            <a:r>
              <a:rPr lang="en-US" b="1" dirty="0"/>
              <a:t>Supplies 100 private wells and some water to the water system</a:t>
            </a:r>
          </a:p>
          <a:p>
            <a:r>
              <a:rPr lang="en-US" b="1" dirty="0"/>
              <a:t>Original exchange application approved in 1960s </a:t>
            </a:r>
          </a:p>
          <a:p>
            <a:r>
              <a:rPr lang="en-US" b="1" dirty="0"/>
              <a:t>Current iteration was approved in 1987</a:t>
            </a:r>
          </a:p>
          <a:p>
            <a:r>
              <a:rPr lang="en-US" b="1" dirty="0">
                <a:solidFill>
                  <a:srgbClr val="FFFF00"/>
                </a:solidFill>
              </a:rPr>
              <a:t>Would</a:t>
            </a:r>
            <a:r>
              <a:rPr lang="en-US" b="1" dirty="0"/>
              <a:t> </a:t>
            </a:r>
            <a:r>
              <a:rPr lang="en-US" b="1" u="sng" dirty="0">
                <a:solidFill>
                  <a:srgbClr val="FFFF00"/>
                </a:solidFill>
              </a:rPr>
              <a:t>not</a:t>
            </a:r>
            <a:r>
              <a:rPr lang="en-US" b="1" dirty="0"/>
              <a:t> be approved now</a:t>
            </a:r>
          </a:p>
          <a:p>
            <a:endParaRPr lang="en-US" dirty="0"/>
          </a:p>
        </p:txBody>
      </p:sp>
      <p:pic>
        <p:nvPicPr>
          <p:cNvPr id="7" name="Picture 6">
            <a:extLst>
              <a:ext uri="{FF2B5EF4-FFF2-40B4-BE49-F238E27FC236}">
                <a16:creationId xmlns:a16="http://schemas.microsoft.com/office/drawing/2014/main" id="{3D40ABE5-201C-1574-3B28-8D9EE8096F6A}"/>
              </a:ext>
            </a:extLst>
          </p:cNvPr>
          <p:cNvPicPr>
            <a:picLocks noChangeAspect="1"/>
          </p:cNvPicPr>
          <p:nvPr/>
        </p:nvPicPr>
        <p:blipFill rotWithShape="1">
          <a:blip r:embed="rId2"/>
          <a:srcRect l="18651" t="22362" r="59145" b="8596"/>
          <a:stretch/>
        </p:blipFill>
        <p:spPr>
          <a:xfrm>
            <a:off x="5960921" y="1540042"/>
            <a:ext cx="5584967" cy="4884261"/>
          </a:xfrm>
          <a:prstGeom prst="rect">
            <a:avLst/>
          </a:prstGeom>
        </p:spPr>
      </p:pic>
    </p:spTree>
    <p:extLst>
      <p:ext uri="{BB962C8B-B14F-4D97-AF65-F5344CB8AC3E}">
        <p14:creationId xmlns:p14="http://schemas.microsoft.com/office/powerpoint/2010/main" val="1344506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679C-845A-4656-4195-35B639E0E9A0}"/>
              </a:ext>
            </a:extLst>
          </p:cNvPr>
          <p:cNvSpPr>
            <a:spLocks noGrp="1"/>
          </p:cNvSpPr>
          <p:nvPr>
            <p:ph type="title"/>
          </p:nvPr>
        </p:nvSpPr>
        <p:spPr/>
        <p:txBody>
          <a:bodyPr/>
          <a:lstStyle/>
          <a:p>
            <a:r>
              <a:rPr lang="en-US" b="1" dirty="0"/>
              <a:t>SCSA3 Water Rights For Upper Lots</a:t>
            </a:r>
            <a:endParaRPr lang="en-US" dirty="0"/>
          </a:p>
        </p:txBody>
      </p:sp>
      <p:sp>
        <p:nvSpPr>
          <p:cNvPr id="5" name="Text Placeholder 4">
            <a:extLst>
              <a:ext uri="{FF2B5EF4-FFF2-40B4-BE49-F238E27FC236}">
                <a16:creationId xmlns:a16="http://schemas.microsoft.com/office/drawing/2014/main" id="{9CEFA0A9-37F0-389E-1E18-188D1F73284C}"/>
              </a:ext>
            </a:extLst>
          </p:cNvPr>
          <p:cNvSpPr>
            <a:spLocks noGrp="1"/>
          </p:cNvSpPr>
          <p:nvPr>
            <p:ph type="body" sz="quarter" idx="3"/>
          </p:nvPr>
        </p:nvSpPr>
        <p:spPr>
          <a:xfrm>
            <a:off x="6292168" y="1899736"/>
            <a:ext cx="4945326" cy="576262"/>
          </a:xfrm>
        </p:spPr>
        <p:txBody>
          <a:bodyPr/>
          <a:lstStyle/>
          <a:p>
            <a:r>
              <a:rPr lang="en-US" b="1" dirty="0"/>
              <a:t>Water Right 35-13229 (a43504)</a:t>
            </a:r>
          </a:p>
        </p:txBody>
      </p:sp>
      <p:sp>
        <p:nvSpPr>
          <p:cNvPr id="6" name="Content Placeholder 5">
            <a:extLst>
              <a:ext uri="{FF2B5EF4-FFF2-40B4-BE49-F238E27FC236}">
                <a16:creationId xmlns:a16="http://schemas.microsoft.com/office/drawing/2014/main" id="{22E40636-FF77-8DED-1CC7-77AAFBBC1140}"/>
              </a:ext>
            </a:extLst>
          </p:cNvPr>
          <p:cNvSpPr>
            <a:spLocks noGrp="1"/>
          </p:cNvSpPr>
          <p:nvPr>
            <p:ph sz="quarter" idx="4"/>
          </p:nvPr>
        </p:nvSpPr>
        <p:spPr>
          <a:xfrm>
            <a:off x="6195916" y="2499676"/>
            <a:ext cx="4716726" cy="3741738"/>
          </a:xfrm>
        </p:spPr>
        <p:txBody>
          <a:bodyPr/>
          <a:lstStyle/>
          <a:p>
            <a:r>
              <a:rPr lang="en-US" b="1" dirty="0"/>
              <a:t>Based on shares in Davis &amp; Weber Counties Canal Company </a:t>
            </a:r>
          </a:p>
          <a:p>
            <a:r>
              <a:rPr lang="en-US" b="1" dirty="0"/>
              <a:t>Supplies 21 private wells</a:t>
            </a:r>
          </a:p>
          <a:p>
            <a:r>
              <a:rPr lang="en-US" b="1" dirty="0"/>
              <a:t>Each share is worth 6.0 </a:t>
            </a:r>
            <a:r>
              <a:rPr lang="en-US" b="1" dirty="0" err="1"/>
              <a:t>af</a:t>
            </a:r>
            <a:r>
              <a:rPr lang="en-US" b="1" dirty="0"/>
              <a:t> but can only be divided into ½ shares worth 3.0 </a:t>
            </a:r>
            <a:r>
              <a:rPr lang="en-US" b="1" dirty="0" err="1"/>
              <a:t>af</a:t>
            </a:r>
            <a:endParaRPr lang="en-US" b="1" dirty="0"/>
          </a:p>
          <a:p>
            <a:endParaRPr lang="en-US" dirty="0"/>
          </a:p>
        </p:txBody>
      </p:sp>
      <p:pic>
        <p:nvPicPr>
          <p:cNvPr id="8" name="Content Placeholder 7">
            <a:extLst>
              <a:ext uri="{FF2B5EF4-FFF2-40B4-BE49-F238E27FC236}">
                <a16:creationId xmlns:a16="http://schemas.microsoft.com/office/drawing/2014/main" id="{32B2FCA8-7993-60B2-175B-508FD3DDA979}"/>
              </a:ext>
            </a:extLst>
          </p:cNvPr>
          <p:cNvPicPr>
            <a:picLocks noChangeAspect="1"/>
          </p:cNvPicPr>
          <p:nvPr/>
        </p:nvPicPr>
        <p:blipFill rotWithShape="1">
          <a:blip r:embed="rId2"/>
          <a:srcRect l="18551" t="21786" r="59658" b="10343"/>
          <a:stretch/>
        </p:blipFill>
        <p:spPr>
          <a:xfrm>
            <a:off x="602843" y="1725783"/>
            <a:ext cx="5493157" cy="4811848"/>
          </a:xfrm>
          <a:prstGeom prst="rect">
            <a:avLst/>
          </a:prstGeom>
        </p:spPr>
      </p:pic>
    </p:spTree>
    <p:extLst>
      <p:ext uri="{BB962C8B-B14F-4D97-AF65-F5344CB8AC3E}">
        <p14:creationId xmlns:p14="http://schemas.microsoft.com/office/powerpoint/2010/main" val="3091714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44F2-F8D3-CDF2-DAFE-F63A1423CFD7}"/>
              </a:ext>
            </a:extLst>
          </p:cNvPr>
          <p:cNvSpPr>
            <a:spLocks noGrp="1"/>
          </p:cNvSpPr>
          <p:nvPr>
            <p:ph type="title"/>
          </p:nvPr>
        </p:nvSpPr>
        <p:spPr/>
        <p:txBody>
          <a:bodyPr/>
          <a:lstStyle/>
          <a:p>
            <a:pPr algn="ctr"/>
            <a:r>
              <a:rPr lang="en-US" b="1" dirty="0"/>
              <a:t>Note on SCSA3 Shares</a:t>
            </a:r>
          </a:p>
        </p:txBody>
      </p:sp>
      <p:sp>
        <p:nvSpPr>
          <p:cNvPr id="3" name="Content Placeholder 2">
            <a:extLst>
              <a:ext uri="{FF2B5EF4-FFF2-40B4-BE49-F238E27FC236}">
                <a16:creationId xmlns:a16="http://schemas.microsoft.com/office/drawing/2014/main" id="{C882B7E6-FDFD-94A6-462D-63892E6E0F3E}"/>
              </a:ext>
            </a:extLst>
          </p:cNvPr>
          <p:cNvSpPr>
            <a:spLocks noGrp="1"/>
          </p:cNvSpPr>
          <p:nvPr>
            <p:ph idx="1"/>
          </p:nvPr>
        </p:nvSpPr>
        <p:spPr>
          <a:xfrm>
            <a:off x="1103312" y="2052918"/>
            <a:ext cx="9404723" cy="4195481"/>
          </a:xfrm>
        </p:spPr>
        <p:txBody>
          <a:bodyPr/>
          <a:lstStyle/>
          <a:p>
            <a:r>
              <a:rPr lang="en-US" b="1" dirty="0"/>
              <a:t>Water shares are not water rights</a:t>
            </a:r>
          </a:p>
          <a:p>
            <a:r>
              <a:rPr lang="en-US" b="1" dirty="0"/>
              <a:t>Water shares represent the </a:t>
            </a:r>
            <a:r>
              <a:rPr lang="en-US" b="1" u="sng" dirty="0"/>
              <a:t>maximum</a:t>
            </a:r>
            <a:r>
              <a:rPr lang="en-US" b="1" dirty="0"/>
              <a:t> amount of water that can be diverted and can be used, which can vary year-to-year and change </a:t>
            </a:r>
          </a:p>
          <a:p>
            <a:pPr lvl="1"/>
            <a:r>
              <a:rPr lang="en-US" b="1" dirty="0">
                <a:solidFill>
                  <a:srgbClr val="FFFF00"/>
                </a:solidFill>
              </a:rPr>
              <a:t>SCSA3’s shares in the Davis &amp; Weber Counties Canal Company were previously worth 8.0 </a:t>
            </a:r>
            <a:r>
              <a:rPr lang="en-US" b="1" dirty="0" err="1">
                <a:solidFill>
                  <a:srgbClr val="FFFF00"/>
                </a:solidFill>
              </a:rPr>
              <a:t>af</a:t>
            </a:r>
            <a:r>
              <a:rPr lang="en-US" b="1" dirty="0">
                <a:solidFill>
                  <a:srgbClr val="FFFF00"/>
                </a:solidFill>
              </a:rPr>
              <a:t> per share but were devalued, reducing SCSA3’s water rights by 22.0 </a:t>
            </a:r>
            <a:r>
              <a:rPr lang="en-US" b="1" dirty="0" err="1">
                <a:solidFill>
                  <a:srgbClr val="FFFF00"/>
                </a:solidFill>
              </a:rPr>
              <a:t>af</a:t>
            </a:r>
            <a:endParaRPr lang="en-US" b="1" dirty="0">
              <a:solidFill>
                <a:srgbClr val="FFFF00"/>
              </a:solidFill>
            </a:endParaRPr>
          </a:p>
          <a:p>
            <a:pPr lvl="1"/>
            <a:r>
              <a:rPr lang="en-US" b="1" dirty="0">
                <a:solidFill>
                  <a:srgbClr val="FFFF00"/>
                </a:solidFill>
              </a:rPr>
              <a:t>This reduction prohibited several homes that were approved to use these shares from drilling wells until new change applications were approved</a:t>
            </a:r>
          </a:p>
          <a:p>
            <a:pPr lvl="1"/>
            <a:r>
              <a:rPr lang="en-US" b="1" dirty="0">
                <a:solidFill>
                  <a:srgbClr val="FFFF00"/>
                </a:solidFill>
              </a:rPr>
              <a:t>It took SCSA3 years to acquire additional water rights to replace the 22.0 </a:t>
            </a:r>
            <a:r>
              <a:rPr lang="en-US" b="1" dirty="0" err="1">
                <a:solidFill>
                  <a:srgbClr val="FFFF00"/>
                </a:solidFill>
              </a:rPr>
              <a:t>af</a:t>
            </a:r>
            <a:r>
              <a:rPr lang="en-US" b="1" dirty="0">
                <a:solidFill>
                  <a:srgbClr val="FFFF00"/>
                </a:solidFill>
              </a:rPr>
              <a:t>, which cost hundreds of thousands of dollars</a:t>
            </a:r>
          </a:p>
          <a:p>
            <a:pPr lvl="2"/>
            <a:r>
              <a:rPr lang="en-US" b="1" dirty="0">
                <a:solidFill>
                  <a:srgbClr val="00B0F0"/>
                </a:solidFill>
              </a:rPr>
              <a:t>Replacing this water now would be $1.3M or more</a:t>
            </a:r>
          </a:p>
          <a:p>
            <a:endParaRPr lang="en-US" dirty="0"/>
          </a:p>
          <a:p>
            <a:endParaRPr lang="en-US" dirty="0"/>
          </a:p>
        </p:txBody>
      </p:sp>
    </p:spTree>
    <p:extLst>
      <p:ext uri="{BB962C8B-B14F-4D97-AF65-F5344CB8AC3E}">
        <p14:creationId xmlns:p14="http://schemas.microsoft.com/office/powerpoint/2010/main" val="1907967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E461-A028-E7CD-A1D0-DF1A6257A5DD}"/>
              </a:ext>
            </a:extLst>
          </p:cNvPr>
          <p:cNvSpPr>
            <a:spLocks noGrp="1"/>
          </p:cNvSpPr>
          <p:nvPr>
            <p:ph type="title"/>
          </p:nvPr>
        </p:nvSpPr>
        <p:spPr/>
        <p:txBody>
          <a:bodyPr/>
          <a:lstStyle/>
          <a:p>
            <a:r>
              <a:rPr lang="en-US" b="1" dirty="0"/>
              <a:t>SCSA3 Water Rights for Lower Lots</a:t>
            </a:r>
          </a:p>
        </p:txBody>
      </p:sp>
      <p:sp>
        <p:nvSpPr>
          <p:cNvPr id="3" name="Content Placeholder 2">
            <a:extLst>
              <a:ext uri="{FF2B5EF4-FFF2-40B4-BE49-F238E27FC236}">
                <a16:creationId xmlns:a16="http://schemas.microsoft.com/office/drawing/2014/main" id="{71A0DDBE-A68A-EDD5-8518-A7E3D104792F}"/>
              </a:ext>
            </a:extLst>
          </p:cNvPr>
          <p:cNvSpPr>
            <a:spLocks noGrp="1"/>
          </p:cNvSpPr>
          <p:nvPr>
            <p:ph idx="1"/>
          </p:nvPr>
        </p:nvSpPr>
        <p:spPr>
          <a:xfrm>
            <a:off x="1103312" y="1720516"/>
            <a:ext cx="10013867" cy="4527883"/>
          </a:xfrm>
        </p:spPr>
        <p:txBody>
          <a:bodyPr>
            <a:normAutofit/>
          </a:bodyPr>
          <a:lstStyle/>
          <a:p>
            <a:r>
              <a:rPr lang="en-US" sz="2800" b="1" dirty="0"/>
              <a:t>Water rights 35-9704 (a28335), 35-13599 (a45076), and several smaller water rights supply the water system</a:t>
            </a:r>
          </a:p>
          <a:p>
            <a:r>
              <a:rPr lang="en-US" sz="2800" b="1" dirty="0"/>
              <a:t>Water right 35-9116 (E2451), which supplies 100 private wells, also supplies the water system</a:t>
            </a:r>
          </a:p>
          <a:p>
            <a:r>
              <a:rPr lang="en-US" sz="2800" b="1" dirty="0"/>
              <a:t>With the exception of water right 35-9116, the water system rights </a:t>
            </a:r>
            <a:r>
              <a:rPr lang="en-US" sz="2800" b="1" u="sng" dirty="0">
                <a:solidFill>
                  <a:srgbClr val="FFFF00"/>
                </a:solidFill>
              </a:rPr>
              <a:t>are not </a:t>
            </a:r>
            <a:r>
              <a:rPr lang="en-US" sz="2800" b="1" dirty="0"/>
              <a:t>authorized for use by the private wells in the Upper lots  </a:t>
            </a:r>
          </a:p>
        </p:txBody>
      </p:sp>
    </p:spTree>
    <p:extLst>
      <p:ext uri="{BB962C8B-B14F-4D97-AF65-F5344CB8AC3E}">
        <p14:creationId xmlns:p14="http://schemas.microsoft.com/office/powerpoint/2010/main" val="4249397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B465-58A4-F151-10DD-3E20BF4BF54B}"/>
              </a:ext>
            </a:extLst>
          </p:cNvPr>
          <p:cNvSpPr>
            <a:spLocks noGrp="1"/>
          </p:cNvSpPr>
          <p:nvPr>
            <p:ph type="title"/>
          </p:nvPr>
        </p:nvSpPr>
        <p:spPr>
          <a:xfrm>
            <a:off x="646111" y="452718"/>
            <a:ext cx="9797300" cy="1400530"/>
          </a:xfrm>
        </p:spPr>
        <p:txBody>
          <a:bodyPr/>
          <a:lstStyle/>
          <a:p>
            <a:r>
              <a:rPr lang="en-US" b="1" dirty="0"/>
              <a:t>CONDITIONS IN SCSA3 WATER RIGHTS</a:t>
            </a:r>
          </a:p>
        </p:txBody>
      </p:sp>
      <p:pic>
        <p:nvPicPr>
          <p:cNvPr id="5" name="Content Placeholder 4">
            <a:extLst>
              <a:ext uri="{FF2B5EF4-FFF2-40B4-BE49-F238E27FC236}">
                <a16:creationId xmlns:a16="http://schemas.microsoft.com/office/drawing/2014/main" id="{A4453549-A5A2-73CB-A270-2D90ABBC3389}"/>
              </a:ext>
            </a:extLst>
          </p:cNvPr>
          <p:cNvPicPr>
            <a:picLocks noGrp="1" noChangeAspect="1"/>
          </p:cNvPicPr>
          <p:nvPr>
            <p:ph idx="1"/>
          </p:nvPr>
        </p:nvPicPr>
        <p:blipFill rotWithShape="1">
          <a:blip r:embed="rId3"/>
          <a:srcRect l="13757" t="11523" r="64051" b="7669"/>
          <a:stretch/>
        </p:blipFill>
        <p:spPr>
          <a:xfrm>
            <a:off x="546084" y="1533584"/>
            <a:ext cx="4757017" cy="4871698"/>
          </a:xfrm>
        </p:spPr>
      </p:pic>
      <p:pic>
        <p:nvPicPr>
          <p:cNvPr id="7" name="Picture 6">
            <a:extLst>
              <a:ext uri="{FF2B5EF4-FFF2-40B4-BE49-F238E27FC236}">
                <a16:creationId xmlns:a16="http://schemas.microsoft.com/office/drawing/2014/main" id="{7F17B8B1-E0E9-5BA1-18D8-FCC581764D33}"/>
              </a:ext>
            </a:extLst>
          </p:cNvPr>
          <p:cNvPicPr>
            <a:picLocks noChangeAspect="1"/>
          </p:cNvPicPr>
          <p:nvPr/>
        </p:nvPicPr>
        <p:blipFill rotWithShape="1">
          <a:blip r:embed="rId4"/>
          <a:srcRect l="13459" t="14657" r="63383" b="7168"/>
          <a:stretch/>
        </p:blipFill>
        <p:spPr>
          <a:xfrm>
            <a:off x="5957750" y="1525119"/>
            <a:ext cx="5140310" cy="4880163"/>
          </a:xfrm>
          <a:prstGeom prst="rect">
            <a:avLst/>
          </a:prstGeom>
        </p:spPr>
      </p:pic>
    </p:spTree>
    <p:extLst>
      <p:ext uri="{BB962C8B-B14F-4D97-AF65-F5344CB8AC3E}">
        <p14:creationId xmlns:p14="http://schemas.microsoft.com/office/powerpoint/2010/main" val="774378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10085</TotalTime>
  <Words>1731</Words>
  <Application>Microsoft Office PowerPoint</Application>
  <PresentationFormat>Widescreen</PresentationFormat>
  <Paragraphs>128</Paragraphs>
  <Slides>19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Calibri</vt:lpstr>
      <vt:lpstr>Century Gothic</vt:lpstr>
      <vt:lpstr>Wingdings 3</vt:lpstr>
      <vt:lpstr>Ion</vt:lpstr>
      <vt:lpstr>SCSA3 Water Rights and Regulations </vt:lpstr>
      <vt:lpstr>SCSA3 Water Rights</vt:lpstr>
      <vt:lpstr>SCSA3 Water Rights for Upper Lots</vt:lpstr>
      <vt:lpstr>SCSA3 Water Rights For Upper Lots</vt:lpstr>
      <vt:lpstr>SCSA3 Water Rights For Upper Lots</vt:lpstr>
      <vt:lpstr>SCSA3 Water Rights For Upper Lots</vt:lpstr>
      <vt:lpstr>Note on SCSA3 Shares</vt:lpstr>
      <vt:lpstr>SCSA3 Water Rights for Lower Lots</vt:lpstr>
      <vt:lpstr>CONDITIONS IN SCSA3 WATER RIGHTS</vt:lpstr>
      <vt:lpstr>Other Considerations Snyderville Groundwater Mgmt. Plan</vt:lpstr>
      <vt:lpstr>SCSA3 Water Allotments</vt:lpstr>
      <vt:lpstr>SCSA3 Allotments, Cont.</vt:lpstr>
      <vt:lpstr>SCSA3 “Over Yearly” Allotment” Fee</vt:lpstr>
      <vt:lpstr>Why SCSA3 imposed the fee</vt:lpstr>
      <vt:lpstr>What authority does SCSA3 have to impose the fee?</vt:lpstr>
      <vt:lpstr>Can I ask for a reduction in the fee?</vt:lpstr>
      <vt:lpstr>How do I appeal the fee?</vt:lpstr>
      <vt:lpstr>How does the fee process work?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Hiring and firing</dc:title>
  <dc:creator>Clayton Preece</dc:creator>
  <cp:lastModifiedBy>Nathan S. Bracken</cp:lastModifiedBy>
  <cp:revision>242</cp:revision>
  <cp:lastPrinted>2022-05-19T12:58:53Z</cp:lastPrinted>
  <dcterms:created xsi:type="dcterms:W3CDTF">2017-10-05T18:21:58Z</dcterms:created>
  <dcterms:modified xsi:type="dcterms:W3CDTF">2024-08-20T22:36:25Z</dcterms:modified>
</cp:coreProperties>
</file>