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y="5143500" cx="9144000"/>
  <p:notesSz cx="6858000" cy="9144000"/>
  <p:embeddedFontLst>
    <p:embeddedFont>
      <p:font typeface="Old Standard TT"/>
      <p:regular r:id="rId49"/>
      <p:bold r:id="rId50"/>
      <p:italic r:id="rId51"/>
    </p:embeddedFont>
    <p:embeddedFont>
      <p:font typeface="Comfortaa"/>
      <p:regular r:id="rId52"/>
      <p:bold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font" Target="fonts/OldStandardT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ldStandardTT-italic.fntdata"/><Relationship Id="rId50" Type="http://schemas.openxmlformats.org/officeDocument/2006/relationships/font" Target="fonts/OldStandardTT-bold.fntdata"/><Relationship Id="rId53" Type="http://schemas.openxmlformats.org/officeDocument/2006/relationships/font" Target="fonts/Comfortaa-bold.fntdata"/><Relationship Id="rId52" Type="http://schemas.openxmlformats.org/officeDocument/2006/relationships/font" Target="fonts/Comfortaa-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6fd1dffcb3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26fd1dffcb3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g26fd1dffcb3_0_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6fd1dffcb3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g26fd1dffcb3_0_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g26fd1dffcb3_0_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6fd1dffcb3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g26fd1dffcb3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g26fd1dffcb3_0_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6fd1dffcb3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g26fd1dffcb3_0_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g26fd1dffcb3_0_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6fd1dffcb3_0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26fd1dffcb3_0_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g26fd1dffcb3_0_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6fd1dffcb3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26fd1dffcb3_0_1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g26fd1dffcb3_0_1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6fd1dffcb3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26fd1dffcb3_0_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g26fd1dffcb3_0_1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6fd1dffcb3_0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g26fd1dffcb3_0_1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g26fd1dffcb3_0_1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6fd1dffcb3_0_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26fd1dffcb3_0_1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g26fd1dffcb3_0_1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6fd1dffcb3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g26fd1dffcb3_0_1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g26fd1dffcb3_0_1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be04753e54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be04753e54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6fd1dffcb3_0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g26fd1dffcb3_0_1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g26fd1dffcb3_0_1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6fd1dffcb3_0_1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6fd1dffcb3_0_14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g26fd1dffcb3_0_14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6fd1dffcb3_0_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g26fd1dffcb3_0_1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g26fd1dffcb3_0_1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6fd1dffcb3_0_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g26fd1dffcb3_0_1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g26fd1dffcb3_0_1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6fd1dffcb3_0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g26fd1dffcb3_0_1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5" name="Google Shape;365;g26fd1dffcb3_0_1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6fd1dffcb3_0_1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g26fd1dffcb3_0_1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5" name="Google Shape;375;g26fd1dffcb3_0_1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6fd1dffcb3_0_2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26fd1dffcb3_0_20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g26fd1dffcb3_0_20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6fd1dffcb3_0_2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g26fd1dffcb3_0_2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g26fd1dffcb3_0_2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6fd1dffcb3_0_2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g26fd1dffcb3_0_2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8" name="Google Shape;398;g26fd1dffcb3_0_2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6fd1dffcb3_0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g26fd1dffcb3_0_2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6" name="Google Shape;406;g26fd1dffcb3_0_2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c657841d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c657841d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6fd1dffcb3_0_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g26fd1dffcb3_0_2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3" name="Google Shape;413;g26fd1dffcb3_0_2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6fd1dffcb3_0_2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g26fd1dffcb3_0_2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0" name="Google Shape;420;g26fd1dffcb3_0_2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6fd1dffcb3_0_2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g26fd1dffcb3_0_2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7" name="Google Shape;427;g26fd1dffcb3_0_2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6fd1dffcb3_0_2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g26fd1dffcb3_0_2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6" name="Google Shape;436;g26fd1dffcb3_0_2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6fd1dffcb3_0_2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g26fd1dffcb3_0_2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3" name="Google Shape;443;g26fd1dffcb3_0_2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4f9b86cf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24f9b86cf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4f9b86cfd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24f9b86cfd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4f9b86cfdc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24f9b86cfd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f470a22ec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1f470a22ec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f470a22ecd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1f470a22ecd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6fd1dffcb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g26fd1dffcb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159" name="Google Shape;159;g26fd1dffcb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4f9b86cfd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24f9b86cfd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2004385b16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2004385b16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1f470a22ecd_1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1f470a22ecd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6fd1dffcb3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26fd1dffcb3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g26fd1dffcb3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6fd1dffcb3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g26fd1dffcb3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g26fd1dffcb3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6fd1dffcb3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26fd1dffcb3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g26fd1dffcb3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6fd1dffcb3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26fd1dffcb3_0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g26fd1dffcb3_0_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6fd1dffcb3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26fd1dffcb3_0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26fd1dffcb3_0_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822960" y="214952"/>
            <a:ext cx="7543800" cy="1088100"/>
          </a:xfrm>
          <a:prstGeom prst="rect">
            <a:avLst/>
          </a:prstGeom>
          <a:noFill/>
          <a:ln>
            <a:noFill/>
          </a:ln>
        </p:spPr>
        <p:txBody>
          <a:bodyPr anchorCtr="0" anchor="b" bIns="34275" lIns="68575" spcFirstLastPara="1" rIns="68575" wrap="square" tIns="34275">
            <a:normAutofit/>
          </a:bodyPr>
          <a:lstStyle>
            <a:lvl1pPr lvl="0" rtl="0" algn="l">
              <a:lnSpc>
                <a:spcPct val="85000"/>
              </a:lnSpc>
              <a:spcBef>
                <a:spcPts val="0"/>
              </a:spcBef>
              <a:spcAft>
                <a:spcPts val="0"/>
              </a:spcAft>
              <a:buClr>
                <a:srgbClr val="3F3F3F"/>
              </a:buClr>
              <a:buSzPts val="3600"/>
              <a:buFont typeface="Calibri"/>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 name="Google Shape;52;p13"/>
          <p:cNvSpPr txBox="1"/>
          <p:nvPr>
            <p:ph idx="1" type="body"/>
          </p:nvPr>
        </p:nvSpPr>
        <p:spPr>
          <a:xfrm>
            <a:off x="822960" y="1384300"/>
            <a:ext cx="7543800" cy="3017400"/>
          </a:xfrm>
          <a:prstGeom prst="rect">
            <a:avLst/>
          </a:prstGeom>
          <a:noFill/>
          <a:ln>
            <a:noFill/>
          </a:ln>
        </p:spPr>
        <p:txBody>
          <a:bodyPr anchorCtr="0" anchor="t" bIns="34275" lIns="0" spcFirstLastPara="1" rIns="0" wrap="square" tIns="34275">
            <a:normAutofit/>
          </a:bodyPr>
          <a:lstStyle>
            <a:lvl1pPr indent="-317500" lvl="0" marL="457200" rtl="0" algn="l">
              <a:lnSpc>
                <a:spcPct val="90000"/>
              </a:lnSpc>
              <a:spcBef>
                <a:spcPts val="900"/>
              </a:spcBef>
              <a:spcAft>
                <a:spcPts val="0"/>
              </a:spcAft>
              <a:buSzPts val="1400"/>
              <a:buChar char=" "/>
              <a:defRPr/>
            </a:lvl1pPr>
            <a:lvl2pPr indent="-317500" lvl="1" marL="914400" rtl="0" algn="l">
              <a:lnSpc>
                <a:spcPct val="90000"/>
              </a:lnSpc>
              <a:spcBef>
                <a:spcPts val="200"/>
              </a:spcBef>
              <a:spcAft>
                <a:spcPts val="0"/>
              </a:spcAft>
              <a:buSzPts val="1400"/>
              <a:buChar char="◦"/>
              <a:defRPr/>
            </a:lvl2pPr>
            <a:lvl3pPr indent="-317500" lvl="2" marL="1371600" rtl="0" algn="l">
              <a:lnSpc>
                <a:spcPct val="90000"/>
              </a:lnSpc>
              <a:spcBef>
                <a:spcPts val="300"/>
              </a:spcBef>
              <a:spcAft>
                <a:spcPts val="0"/>
              </a:spcAft>
              <a:buSzPts val="1400"/>
              <a:buChar char="◦"/>
              <a:defRPr/>
            </a:lvl3pPr>
            <a:lvl4pPr indent="-317500" lvl="3" marL="1828800" rtl="0" algn="l">
              <a:lnSpc>
                <a:spcPct val="90000"/>
              </a:lnSpc>
              <a:spcBef>
                <a:spcPts val="300"/>
              </a:spcBef>
              <a:spcAft>
                <a:spcPts val="0"/>
              </a:spcAft>
              <a:buSzPts val="1400"/>
              <a:buChar char="◦"/>
              <a:defRPr/>
            </a:lvl4pPr>
            <a:lvl5pPr indent="-317500" lvl="4" marL="2286000" rtl="0" algn="l">
              <a:lnSpc>
                <a:spcPct val="90000"/>
              </a:lnSpc>
              <a:spcBef>
                <a:spcPts val="300"/>
              </a:spcBef>
              <a:spcAft>
                <a:spcPts val="0"/>
              </a:spcAft>
              <a:buSzPts val="1400"/>
              <a:buChar char="◦"/>
              <a:defRPr/>
            </a:lvl5pPr>
            <a:lvl6pPr indent="-317500" lvl="5" marL="2743200" rtl="0" algn="l">
              <a:lnSpc>
                <a:spcPct val="90000"/>
              </a:lnSpc>
              <a:spcBef>
                <a:spcPts val="300"/>
              </a:spcBef>
              <a:spcAft>
                <a:spcPts val="0"/>
              </a:spcAft>
              <a:buSzPts val="1400"/>
              <a:buChar char="◦"/>
              <a:defRPr/>
            </a:lvl6pPr>
            <a:lvl7pPr indent="-317500" lvl="6" marL="3200400" rtl="0" algn="l">
              <a:lnSpc>
                <a:spcPct val="90000"/>
              </a:lnSpc>
              <a:spcBef>
                <a:spcPts val="300"/>
              </a:spcBef>
              <a:spcAft>
                <a:spcPts val="0"/>
              </a:spcAft>
              <a:buSzPts val="1400"/>
              <a:buChar char="◦"/>
              <a:defRPr/>
            </a:lvl7pPr>
            <a:lvl8pPr indent="-317500" lvl="7" marL="3657600" rtl="0" algn="l">
              <a:lnSpc>
                <a:spcPct val="90000"/>
              </a:lnSpc>
              <a:spcBef>
                <a:spcPts val="300"/>
              </a:spcBef>
              <a:spcAft>
                <a:spcPts val="0"/>
              </a:spcAft>
              <a:buSzPts val="1400"/>
              <a:buChar char="◦"/>
              <a:defRPr/>
            </a:lvl8pPr>
            <a:lvl9pPr indent="-317500" lvl="8" marL="4114800" rtl="0" algn="l">
              <a:lnSpc>
                <a:spcPct val="90000"/>
              </a:lnSpc>
              <a:spcBef>
                <a:spcPts val="300"/>
              </a:spcBef>
              <a:spcAft>
                <a:spcPts val="300"/>
              </a:spcAft>
              <a:buSzPts val="1400"/>
              <a:buChar char="◦"/>
              <a:defRPr/>
            </a:lvl9pPr>
          </a:lstStyle>
          <a:p/>
        </p:txBody>
      </p:sp>
      <p:sp>
        <p:nvSpPr>
          <p:cNvPr id="53" name="Google Shape;53;p13"/>
          <p:cNvSpPr txBox="1"/>
          <p:nvPr>
            <p:ph idx="10" type="dt"/>
          </p:nvPr>
        </p:nvSpPr>
        <p:spPr>
          <a:xfrm>
            <a:off x="822960" y="4844839"/>
            <a:ext cx="18543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4" name="Google Shape;54;p13"/>
          <p:cNvSpPr txBox="1"/>
          <p:nvPr>
            <p:ph idx="11" type="ftr"/>
          </p:nvPr>
        </p:nvSpPr>
        <p:spPr>
          <a:xfrm>
            <a:off x="2764639" y="4844839"/>
            <a:ext cx="3617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5" name="Google Shape;55;p13"/>
          <p:cNvSpPr txBox="1"/>
          <p:nvPr>
            <p:ph idx="12" type="sldNum"/>
          </p:nvPr>
        </p:nvSpPr>
        <p:spPr>
          <a:xfrm>
            <a:off x="7425344" y="4844839"/>
            <a:ext cx="9840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56" name="Shape 56"/>
        <p:cNvGrpSpPr/>
        <p:nvPr/>
      </p:nvGrpSpPr>
      <p:grpSpPr>
        <a:xfrm>
          <a:off x="0" y="0"/>
          <a:ext cx="0" cy="0"/>
          <a:chOff x="0" y="0"/>
          <a:chExt cx="0" cy="0"/>
        </a:xfrm>
      </p:grpSpPr>
      <p:sp>
        <p:nvSpPr>
          <p:cNvPr id="57" name="Google Shape;57;p14"/>
          <p:cNvSpPr txBox="1"/>
          <p:nvPr>
            <p:ph type="title"/>
          </p:nvPr>
        </p:nvSpPr>
        <p:spPr>
          <a:xfrm>
            <a:off x="822960" y="214952"/>
            <a:ext cx="7543800" cy="1088100"/>
          </a:xfrm>
          <a:prstGeom prst="rect">
            <a:avLst/>
          </a:prstGeom>
          <a:noFill/>
          <a:ln>
            <a:noFill/>
          </a:ln>
        </p:spPr>
        <p:txBody>
          <a:bodyPr anchorCtr="0" anchor="b" bIns="34275" lIns="68575" spcFirstLastPara="1" rIns="68575" wrap="square" tIns="34275">
            <a:normAutofit/>
          </a:bodyPr>
          <a:lstStyle>
            <a:lvl1pPr lvl="0" rtl="0" algn="l">
              <a:lnSpc>
                <a:spcPct val="85000"/>
              </a:lnSpc>
              <a:spcBef>
                <a:spcPts val="0"/>
              </a:spcBef>
              <a:spcAft>
                <a:spcPts val="0"/>
              </a:spcAft>
              <a:buClr>
                <a:srgbClr val="3F3F3F"/>
              </a:buClr>
              <a:buSzPts val="3600"/>
              <a:buFont typeface="Calibri"/>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8" name="Google Shape;58;p14"/>
          <p:cNvSpPr txBox="1"/>
          <p:nvPr>
            <p:ph idx="1" type="body"/>
          </p:nvPr>
        </p:nvSpPr>
        <p:spPr>
          <a:xfrm>
            <a:off x="822960" y="1384300"/>
            <a:ext cx="7543800" cy="3017400"/>
          </a:xfrm>
          <a:prstGeom prst="rect">
            <a:avLst/>
          </a:prstGeom>
          <a:noFill/>
          <a:ln>
            <a:noFill/>
          </a:ln>
        </p:spPr>
        <p:txBody>
          <a:bodyPr anchorCtr="0" anchor="t" bIns="34275" lIns="0" spcFirstLastPara="1" rIns="0" wrap="square" tIns="34275">
            <a:normAutofit/>
          </a:bodyPr>
          <a:lstStyle>
            <a:lvl1pPr indent="-317500" lvl="0" marL="457200" rtl="0" algn="l">
              <a:lnSpc>
                <a:spcPct val="90000"/>
              </a:lnSpc>
              <a:spcBef>
                <a:spcPts val="900"/>
              </a:spcBef>
              <a:spcAft>
                <a:spcPts val="0"/>
              </a:spcAft>
              <a:buSzPts val="1400"/>
              <a:buChar char=" "/>
              <a:defRPr/>
            </a:lvl1pPr>
            <a:lvl2pPr indent="-317500" lvl="1" marL="914400" rtl="0" algn="l">
              <a:lnSpc>
                <a:spcPct val="90000"/>
              </a:lnSpc>
              <a:spcBef>
                <a:spcPts val="200"/>
              </a:spcBef>
              <a:spcAft>
                <a:spcPts val="0"/>
              </a:spcAft>
              <a:buSzPts val="1400"/>
              <a:buChar char="◦"/>
              <a:defRPr/>
            </a:lvl2pPr>
            <a:lvl3pPr indent="-317500" lvl="2" marL="1371600" rtl="0" algn="l">
              <a:lnSpc>
                <a:spcPct val="90000"/>
              </a:lnSpc>
              <a:spcBef>
                <a:spcPts val="300"/>
              </a:spcBef>
              <a:spcAft>
                <a:spcPts val="0"/>
              </a:spcAft>
              <a:buSzPts val="1400"/>
              <a:buChar char="◦"/>
              <a:defRPr/>
            </a:lvl3pPr>
            <a:lvl4pPr indent="-317500" lvl="3" marL="1828800" rtl="0" algn="l">
              <a:lnSpc>
                <a:spcPct val="90000"/>
              </a:lnSpc>
              <a:spcBef>
                <a:spcPts val="300"/>
              </a:spcBef>
              <a:spcAft>
                <a:spcPts val="0"/>
              </a:spcAft>
              <a:buSzPts val="1400"/>
              <a:buChar char="◦"/>
              <a:defRPr/>
            </a:lvl4pPr>
            <a:lvl5pPr indent="-317500" lvl="4" marL="2286000" rtl="0" algn="l">
              <a:lnSpc>
                <a:spcPct val="90000"/>
              </a:lnSpc>
              <a:spcBef>
                <a:spcPts val="300"/>
              </a:spcBef>
              <a:spcAft>
                <a:spcPts val="0"/>
              </a:spcAft>
              <a:buSzPts val="1400"/>
              <a:buChar char="◦"/>
              <a:defRPr/>
            </a:lvl5pPr>
            <a:lvl6pPr indent="-317500" lvl="5" marL="2743200" rtl="0" algn="l">
              <a:lnSpc>
                <a:spcPct val="90000"/>
              </a:lnSpc>
              <a:spcBef>
                <a:spcPts val="300"/>
              </a:spcBef>
              <a:spcAft>
                <a:spcPts val="0"/>
              </a:spcAft>
              <a:buSzPts val="1400"/>
              <a:buChar char="◦"/>
              <a:defRPr/>
            </a:lvl6pPr>
            <a:lvl7pPr indent="-317500" lvl="6" marL="3200400" rtl="0" algn="l">
              <a:lnSpc>
                <a:spcPct val="90000"/>
              </a:lnSpc>
              <a:spcBef>
                <a:spcPts val="300"/>
              </a:spcBef>
              <a:spcAft>
                <a:spcPts val="0"/>
              </a:spcAft>
              <a:buSzPts val="1400"/>
              <a:buChar char="◦"/>
              <a:defRPr/>
            </a:lvl7pPr>
            <a:lvl8pPr indent="-317500" lvl="7" marL="3657600" rtl="0" algn="l">
              <a:lnSpc>
                <a:spcPct val="90000"/>
              </a:lnSpc>
              <a:spcBef>
                <a:spcPts val="300"/>
              </a:spcBef>
              <a:spcAft>
                <a:spcPts val="0"/>
              </a:spcAft>
              <a:buSzPts val="1400"/>
              <a:buChar char="◦"/>
              <a:defRPr/>
            </a:lvl8pPr>
            <a:lvl9pPr indent="-317500" lvl="8" marL="4114800" rtl="0" algn="l">
              <a:lnSpc>
                <a:spcPct val="90000"/>
              </a:lnSpc>
              <a:spcBef>
                <a:spcPts val="300"/>
              </a:spcBef>
              <a:spcAft>
                <a:spcPts val="300"/>
              </a:spcAft>
              <a:buSzPts val="1400"/>
              <a:buChar char="◦"/>
              <a:defRPr/>
            </a:lvl9pPr>
          </a:lstStyle>
          <a:p/>
        </p:txBody>
      </p:sp>
      <p:sp>
        <p:nvSpPr>
          <p:cNvPr id="59" name="Google Shape;59;p14"/>
          <p:cNvSpPr txBox="1"/>
          <p:nvPr>
            <p:ph idx="10" type="dt"/>
          </p:nvPr>
        </p:nvSpPr>
        <p:spPr>
          <a:xfrm>
            <a:off x="822960" y="4844839"/>
            <a:ext cx="18543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60" name="Google Shape;60;p14"/>
          <p:cNvSpPr txBox="1"/>
          <p:nvPr>
            <p:ph idx="11" type="ftr"/>
          </p:nvPr>
        </p:nvSpPr>
        <p:spPr>
          <a:xfrm>
            <a:off x="2764639" y="4844839"/>
            <a:ext cx="3617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61" name="Google Shape;61;p14"/>
          <p:cNvSpPr txBox="1"/>
          <p:nvPr>
            <p:ph idx="12" type="sldNum"/>
          </p:nvPr>
        </p:nvSpPr>
        <p:spPr>
          <a:xfrm>
            <a:off x="7425344" y="4844839"/>
            <a:ext cx="9840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8" name="Shape 68"/>
        <p:cNvGrpSpPr/>
        <p:nvPr/>
      </p:nvGrpSpPr>
      <p:grpSpPr>
        <a:xfrm>
          <a:off x="0" y="0"/>
          <a:ext cx="0" cy="0"/>
          <a:chOff x="0" y="0"/>
          <a:chExt cx="0" cy="0"/>
        </a:xfrm>
      </p:grpSpPr>
      <p:sp>
        <p:nvSpPr>
          <p:cNvPr id="69" name="Google Shape;69;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0" name="Google Shape;70;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1" name="Google Shape;71;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2" name="Google Shape;72;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3" name="Google Shape;73;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4" name="Shape 74"/>
        <p:cNvGrpSpPr/>
        <p:nvPr/>
      </p:nvGrpSpPr>
      <p:grpSpPr>
        <a:xfrm>
          <a:off x="0" y="0"/>
          <a:ext cx="0" cy="0"/>
          <a:chOff x="0" y="0"/>
          <a:chExt cx="0" cy="0"/>
        </a:xfrm>
      </p:grpSpPr>
      <p:sp>
        <p:nvSpPr>
          <p:cNvPr id="75" name="Google Shape;75;p17"/>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6" name="Google Shape;76;p17"/>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77" name="Google Shape;77;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8" name="Google Shape;78;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0" name="Shape 80"/>
        <p:cNvGrpSpPr/>
        <p:nvPr/>
      </p:nvGrpSpPr>
      <p:grpSpPr>
        <a:xfrm>
          <a:off x="0" y="0"/>
          <a:ext cx="0" cy="0"/>
          <a:chOff x="0" y="0"/>
          <a:chExt cx="0" cy="0"/>
        </a:xfrm>
      </p:grpSpPr>
      <p:sp>
        <p:nvSpPr>
          <p:cNvPr id="81" name="Google Shape;81;p18"/>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2" name="Google Shape;82;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83" name="Google Shape;83;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4" name="Google Shape;84;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5" name="Google Shape;85;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6" name="Shape 86"/>
        <p:cNvGrpSpPr/>
        <p:nvPr/>
      </p:nvGrpSpPr>
      <p:grpSpPr>
        <a:xfrm>
          <a:off x="0" y="0"/>
          <a:ext cx="0" cy="0"/>
          <a:chOff x="0" y="0"/>
          <a:chExt cx="0" cy="0"/>
        </a:xfrm>
      </p:grpSpPr>
      <p:sp>
        <p:nvSpPr>
          <p:cNvPr id="87" name="Google Shape;87;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8" name="Google Shape;88;p1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9" name="Google Shape;89;p1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0" name="Google Shape;90;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1" name="Google Shape;91;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2" name="Google Shape;92;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3" name="Shape 93"/>
        <p:cNvGrpSpPr/>
        <p:nvPr/>
      </p:nvGrpSpPr>
      <p:grpSpPr>
        <a:xfrm>
          <a:off x="0" y="0"/>
          <a:ext cx="0" cy="0"/>
          <a:chOff x="0" y="0"/>
          <a:chExt cx="0" cy="0"/>
        </a:xfrm>
      </p:grpSpPr>
      <p:sp>
        <p:nvSpPr>
          <p:cNvPr id="94" name="Google Shape;94;p20"/>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5" name="Google Shape;95;p2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6" name="Google Shape;96;p20"/>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2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8" name="Google Shape;98;p20"/>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9" name="Google Shape;99;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0" name="Google Shape;100;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1" name="Google Shape;101;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2" name="Shape 102"/>
        <p:cNvGrpSpPr/>
        <p:nvPr/>
      </p:nvGrpSpPr>
      <p:grpSpPr>
        <a:xfrm>
          <a:off x="0" y="0"/>
          <a:ext cx="0" cy="0"/>
          <a:chOff x="0" y="0"/>
          <a:chExt cx="0" cy="0"/>
        </a:xfrm>
      </p:grpSpPr>
      <p:sp>
        <p:nvSpPr>
          <p:cNvPr id="103" name="Google Shape;103;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4" name="Google Shape;104;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5" name="Google Shape;105;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6" name="Google Shape;106;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7" name="Shape 107"/>
        <p:cNvGrpSpPr/>
        <p:nvPr/>
      </p:nvGrpSpPr>
      <p:grpSpPr>
        <a:xfrm>
          <a:off x="0" y="0"/>
          <a:ext cx="0" cy="0"/>
          <a:chOff x="0" y="0"/>
          <a:chExt cx="0" cy="0"/>
        </a:xfrm>
      </p:grpSpPr>
      <p:sp>
        <p:nvSpPr>
          <p:cNvPr id="108" name="Google Shape;108;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9" name="Google Shape;109;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0" name="Google Shape;110;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1" name="Shape 111"/>
        <p:cNvGrpSpPr/>
        <p:nvPr/>
      </p:nvGrpSpPr>
      <p:grpSpPr>
        <a:xfrm>
          <a:off x="0" y="0"/>
          <a:ext cx="0" cy="0"/>
          <a:chOff x="0" y="0"/>
          <a:chExt cx="0" cy="0"/>
        </a:xfrm>
      </p:grpSpPr>
      <p:sp>
        <p:nvSpPr>
          <p:cNvPr id="112" name="Google Shape;112;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3" name="Google Shape;113;p23"/>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14" name="Google Shape;114;p23"/>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5" name="Google Shape;115;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6" name="Google Shape;116;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7" name="Google Shape;117;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8" name="Shape 118"/>
        <p:cNvGrpSpPr/>
        <p:nvPr/>
      </p:nvGrpSpPr>
      <p:grpSpPr>
        <a:xfrm>
          <a:off x="0" y="0"/>
          <a:ext cx="0" cy="0"/>
          <a:chOff x="0" y="0"/>
          <a:chExt cx="0" cy="0"/>
        </a:xfrm>
      </p:grpSpPr>
      <p:sp>
        <p:nvSpPr>
          <p:cNvPr id="119" name="Google Shape;119;p2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0" name="Google Shape;120;p24"/>
          <p:cNvSpPr/>
          <p:nvPr>
            <p:ph idx="2" type="pic"/>
          </p:nvPr>
        </p:nvSpPr>
        <p:spPr>
          <a:xfrm>
            <a:off x="3887391" y="740569"/>
            <a:ext cx="4629300" cy="3655200"/>
          </a:xfrm>
          <a:prstGeom prst="rect">
            <a:avLst/>
          </a:prstGeom>
          <a:noFill/>
          <a:ln>
            <a:noFill/>
          </a:ln>
        </p:spPr>
      </p:sp>
      <p:sp>
        <p:nvSpPr>
          <p:cNvPr id="121" name="Google Shape;121;p2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2" name="Google Shape;122;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5" name="Shape 125"/>
        <p:cNvGrpSpPr/>
        <p:nvPr/>
      </p:nvGrpSpPr>
      <p:grpSpPr>
        <a:xfrm>
          <a:off x="0" y="0"/>
          <a:ext cx="0" cy="0"/>
          <a:chOff x="0" y="0"/>
          <a:chExt cx="0" cy="0"/>
        </a:xfrm>
      </p:grpSpPr>
      <p:sp>
        <p:nvSpPr>
          <p:cNvPr id="126" name="Google Shape;126;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7" name="Google Shape;127;p2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8" name="Google Shape;128;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9" name="Google Shape;129;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0" name="Google Shape;130;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1" name="Shape 131"/>
        <p:cNvGrpSpPr/>
        <p:nvPr/>
      </p:nvGrpSpPr>
      <p:grpSpPr>
        <a:xfrm>
          <a:off x="0" y="0"/>
          <a:ext cx="0" cy="0"/>
          <a:chOff x="0" y="0"/>
          <a:chExt cx="0" cy="0"/>
        </a:xfrm>
      </p:grpSpPr>
      <p:sp>
        <p:nvSpPr>
          <p:cNvPr id="132" name="Google Shape;132;p2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3" name="Google Shape;133;p2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4" name="Google Shape;134;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5" name="Google Shape;135;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6" name="Google Shape;136;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2" Type="http://schemas.openxmlformats.org/officeDocument/2006/relationships/theme" Target="../theme/theme1.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4" name="Google Shape;64;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5" name="Google Shape;65;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6" name="Google Shape;66;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7" name="Google Shape;6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9.jpg"/><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s://www.epa.gov/sustainability/learn-about-sustainability#what" TargetMode="External"/><Relationship Id="rId4" Type="http://schemas.openxmlformats.org/officeDocument/2006/relationships/hyperlink" Target="https://sustainability-innovation.asu.edu/news/archive/indigenous-peoples-sustainability-policy-exploring-politics-practice-indigenous-sustainability/#:~:text=For%20most%20Indigenous%20peoples%2C%20%E2%80%9Csustainability,the%20benefit%20of%20future%20generations." TargetMode="External"/><Relationship Id="rId5" Type="http://schemas.openxmlformats.org/officeDocument/2006/relationships/image" Target="../media/image7.png"/><Relationship Id="rId6" Type="http://schemas.openxmlformats.org/officeDocument/2006/relationships/hyperlink" Target="https://www.sustainablesanantonio.com/what-is-sustainabilit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hyperlink" Target="https://drive.google.com/drive/u/0/folders/1XDJ7YotU3ij57YJM68D63DVGgGwPBaRC" TargetMode="External"/><Relationship Id="rId4" Type="http://schemas.openxmlformats.org/officeDocument/2006/relationships/image" Target="../media/image13.png"/><Relationship Id="rId5" Type="http://schemas.openxmlformats.org/officeDocument/2006/relationships/image" Target="../media/image4.png"/><Relationship Id="rId6" Type="http://schemas.openxmlformats.org/officeDocument/2006/relationships/hyperlink" Target="https://www.mines.edu/sustainability/what-is-sustainability/" TargetMode="External"/><Relationship Id="rId7" Type="http://schemas.openxmlformats.org/officeDocument/2006/relationships/hyperlink" Target="https://www.un.org/sustainabledevelopmen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s://www.summitcounty.org/DocumentCenter/View/2363/Resolution-Establishing-Renewable-Energy-and-Emissions-Reductions-Goals-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24.png"/><Relationship Id="rId5" Type="http://schemas.openxmlformats.org/officeDocument/2006/relationships/image" Target="../media/image3.png"/><Relationship Id="rId6" Type="http://schemas.openxmlformats.org/officeDocument/2006/relationships/image" Target="../media/image15.png"/><Relationship Id="rId7"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hyperlink" Target="https://summitcountyhealth.org/wp-content/uploads/2018/02/Water-Concurrency-Ordinance-FINAL.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hyperlink" Target="https://www.ethree.com/wp-content/uploads/2022/02/Economics-of-All-Electric-New-Construction-in-Utah-02.2022.pdf" TargetMode="External"/><Relationship Id="rId4" Type="http://schemas.openxmlformats.org/officeDocument/2006/relationships/hyperlink" Target="https://www.pnnl.gov/main/publications/external/technical_reports/PNNL-31437.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hyperlink" Target="https://www.ayanaelizabeth.com/climatevenn" TargetMode="External"/><Relationship Id="rId5" Type="http://schemas.openxmlformats.org/officeDocument/2006/relationships/hyperlink" Target="https://www.ted.com/talks/ayana_elizabeth_johnson_how_to_find_joy_in_climate_action?language=e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hyperlink" Target="https://www.kff.org/racial-equity-and-health-policy/issue-brief/beyond-health-care-the-role-of-social-determinants-in-promoting-health-and-health-equity/" TargetMode="Externa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hyperlink" Target="https://arc.lib.montana.edu/snow-science/objects/ISSW_P-023.pdf" TargetMode="External"/><Relationship Id="rId4" Type="http://schemas.openxmlformats.org/officeDocument/2006/relationships/hyperlink" Target="https://bioone.org/journals/mountain-research-and-development/volume-41/issue-3/MRD-JOURNAL-D-20-00065.1/Climate-Change-and-Utah-Ski-Resorts--Impacts-Perceptions-and/10.1659/MRD-JOURNAL-D-20-00065.1.full" TargetMode="External"/><Relationship Id="rId5" Type="http://schemas.openxmlformats.org/officeDocument/2006/relationships/hyperlink" Target="https://wwa.colorado.edu/sites/default/files/2021-08/Weber_River_Basin_Climate_Vulnerability_Assessment.pdf" TargetMode="External"/><Relationship Id="rId6" Type="http://schemas.openxmlformats.org/officeDocument/2006/relationships/hyperlink" Target="https://assets-woodwell.s3.us-east-2.amazonaws.com/wp-content/uploads/2022/08/10111728/Climate_Risk_Assessment_Summit_County_Utah.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hyperlink" Target="https://summitcountyhealth.org/speakerseries/" TargetMode="External"/><Relationship Id="rId4" Type="http://schemas.openxmlformats.org/officeDocument/2006/relationships/image" Target="../media/image16.png"/><Relationship Id="rId5" Type="http://schemas.openxmlformats.org/officeDocument/2006/relationships/image" Target="../media/image18.png"/><Relationship Id="rId6"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hyperlink" Target="https://www.ethree.com/wp-content/uploads/2022/02/Economics-of-All-Electric-New-Construction-in-Utah-02.2022.pdf" TargetMode="External"/><Relationship Id="rId4" Type="http://schemas.openxmlformats.org/officeDocument/2006/relationships/hyperlink" Target="http://rcgb.rutgers.edu/njmc-observatory-classroom-building-life-cycle-assessment/" TargetMode="External"/><Relationship Id="rId5" Type="http://schemas.openxmlformats.org/officeDocument/2006/relationships/hyperlink" Target="https://carbonleadershipforum.org/wp-content/uploads/2019/05/CLF-LCA-Practice-Guide_2019-05-23.pdf" TargetMode="External"/><Relationship Id="rId6" Type="http://schemas.openxmlformats.org/officeDocument/2006/relationships/hyperlink" Target="https://icma.org/blog-posts/sustainability-through-equity-lens-introduction" TargetMode="External"/><Relationship Id="rId7" Type="http://schemas.openxmlformats.org/officeDocument/2006/relationships/hyperlink" Target="https://www.providenceri.gov/wp-content/uploads/2017/02/Equity-and-Sustainability-SummaryReport-2-20-reduced.pdf" TargetMode="External"/><Relationship Id="rId8" Type="http://schemas.openxmlformats.org/officeDocument/2006/relationships/hyperlink" Target="https://www.sandiego.gov/sites/default/files/2019_climate_equity_index_report.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20" Type="http://schemas.openxmlformats.org/officeDocument/2006/relationships/hyperlink" Target="https://www.energystar.gov/buildings" TargetMode="External"/><Relationship Id="rId11" Type="http://schemas.openxmlformats.org/officeDocument/2006/relationships/hyperlink" Target="https://rebuildingbetter.org/" TargetMode="External"/><Relationship Id="rId22" Type="http://schemas.openxmlformats.org/officeDocument/2006/relationships/hyperlink" Target="https://kcmetroclimateplan.org/crva/" TargetMode="External"/><Relationship Id="rId10" Type="http://schemas.openxmlformats.org/officeDocument/2006/relationships/hyperlink" Target="https://files.hudexchange.info/resources/documents/Resilient-Building-Codes-Toolkit.pdf" TargetMode="External"/><Relationship Id="rId21" Type="http://schemas.openxmlformats.org/officeDocument/2006/relationships/hyperlink" Target="https://www.enterprisecommunity.org/impact-areas/resilience/green-communities" TargetMode="External"/><Relationship Id="rId13" Type="http://schemas.openxmlformats.org/officeDocument/2006/relationships/hyperlink" Target="https://sustainability.yale.edu/explainers/yale-experts-explain-green-building-certifications" TargetMode="External"/><Relationship Id="rId12" Type="http://schemas.openxmlformats.org/officeDocument/2006/relationships/hyperlink" Target="https://newbuildings.org/code_policy/utility-programs-stretch-codes/stretch-codes/" TargetMode="External"/><Relationship Id="rId23" Type="http://schemas.openxmlformats.org/officeDocument/2006/relationships/hyperlink" Target="https://bloomington.in.gov/sites/default/files/2020-08/Bloomington%20Climate%20Risk%20and%20Vulnerability%20Assessment%20May%202020.pdf" TargetMode="External"/><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hyperlink" Target="https://www.wvcjournal.com/2020/05/11/308802/icymi-west-valley-city-approves-new-sustainability-zone" TargetMode="External"/><Relationship Id="rId4" Type="http://schemas.openxmlformats.org/officeDocument/2006/relationships/hyperlink" Target="https://edc.nyc/program/food-retail-expansion-support-health-fresh" TargetMode="External"/><Relationship Id="rId9" Type="http://schemas.openxmlformats.org/officeDocument/2006/relationships/hyperlink" Target="https://legistarweb-production.s3.amazonaws.com/uploads/attachment/pdf/1823276/Staff_report-_Net-zero_Buildings_Stretch_Code_and_Incentives.pdf" TargetMode="External"/><Relationship Id="rId15" Type="http://schemas.openxmlformats.org/officeDocument/2006/relationships/hyperlink" Target="https://www.usgbc.org/leed/rating-systems/neighborhood-development" TargetMode="External"/><Relationship Id="rId14" Type="http://schemas.openxmlformats.org/officeDocument/2006/relationships/hyperlink" Target="https://www.usgbc.org/leed" TargetMode="External"/><Relationship Id="rId17" Type="http://schemas.openxmlformats.org/officeDocument/2006/relationships/hyperlink" Target="https://www.wellcertified.com/certification/community/" TargetMode="External"/><Relationship Id="rId16" Type="http://schemas.openxmlformats.org/officeDocument/2006/relationships/hyperlink" Target="https://www.wellcertified.com/" TargetMode="External"/><Relationship Id="rId5" Type="http://schemas.openxmlformats.org/officeDocument/2006/relationships/hyperlink" Target="https://www.bostonplans.org/planning/planning-initiatives/zero-net-carbon-building-zoning-initiative" TargetMode="External"/><Relationship Id="rId19" Type="http://schemas.openxmlformats.org/officeDocument/2006/relationships/hyperlink" Target="https://living-future.org/lcc/" TargetMode="External"/><Relationship Id="rId6" Type="http://schemas.openxmlformats.org/officeDocument/2006/relationships/hyperlink" Target="https://www.planning.org/planning/2021/summer/4-zoning-changes-that-boost-local-food-security/" TargetMode="External"/><Relationship Id="rId18" Type="http://schemas.openxmlformats.org/officeDocument/2006/relationships/hyperlink" Target="https://living-future.org/lbc/" TargetMode="External"/><Relationship Id="rId7" Type="http://schemas.openxmlformats.org/officeDocument/2006/relationships/hyperlink" Target="https://planning-org-uploaded-media.s3.amazonaws.com/document/Zoning-Practice-2005-03.pdf" TargetMode="External"/><Relationship Id="rId8" Type="http://schemas.openxmlformats.org/officeDocument/2006/relationships/hyperlink" Target="https://headwaterseconomics.org/natural-hazards/land-use-planning-wildfir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hyperlink" Target="mailto:equinton@summitcounty.org" TargetMode="External"/><Relationship Id="rId4" Type="http://schemas.openxmlformats.org/officeDocument/2006/relationships/hyperlink" Target="https://summitcountyhealth.org/" TargetMode="External"/><Relationship Id="rId5"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21.png"/><Relationship Id="rId5" Type="http://schemas.openxmlformats.org/officeDocument/2006/relationships/hyperlink" Target="mailto:equinton@summitcounty.org" TargetMode="External"/><Relationship Id="rId6" Type="http://schemas.openxmlformats.org/officeDocument/2006/relationships/hyperlink" Target="mailto:mnick@summitcounty.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https://www.summitcounty.org/DocumentCenter/View/3273/Summit-County-CAP-Final?bidId=" TargetMode="External"/><Relationship Id="rId4" Type="http://schemas.openxmlformats.org/officeDocument/2006/relationships/hyperlink" Target="https://www.summitcounty.org/DocumentCenter/View/3273/Summit-County-CAP-Final?bidId=" TargetMode="External"/><Relationship Id="rId5" Type="http://schemas.openxmlformats.org/officeDocument/2006/relationships/hyperlink" Target="https://www.summitcounty.org/DocumentCenter/View/2363/Resolution-Establishing-Renewable-Energy-and-Emissions-Reductions-Goals-PDF" TargetMode="External"/><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hyperlink" Target="https://www.summitcounty.org/DocumentCenter/View/2363/Resolution-Establishing-Renewable-Energy-and-Emissions-Reductions-Goals-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latin typeface="Comfortaa"/>
                <a:ea typeface="Comfortaa"/>
                <a:cs typeface="Comfortaa"/>
                <a:sym typeface="Comfortaa"/>
              </a:rPr>
              <a:t>Summit County Community Planning Lab</a:t>
            </a:r>
            <a:endParaRPr b="1">
              <a:latin typeface="Comfortaa"/>
              <a:ea typeface="Comfortaa"/>
              <a:cs typeface="Comfortaa"/>
              <a:sym typeface="Comfortaa"/>
            </a:endParaRPr>
          </a:p>
        </p:txBody>
      </p:sp>
      <p:pic>
        <p:nvPicPr>
          <p:cNvPr id="142" name="Google Shape;142;p27"/>
          <p:cNvPicPr preferRelativeResize="0"/>
          <p:nvPr/>
        </p:nvPicPr>
        <p:blipFill>
          <a:blip r:embed="rId3">
            <a:alphaModFix/>
          </a:blip>
          <a:stretch>
            <a:fillRect/>
          </a:stretch>
        </p:blipFill>
        <p:spPr>
          <a:xfrm>
            <a:off x="2311374" y="470850"/>
            <a:ext cx="4459749" cy="2255226"/>
          </a:xfrm>
          <a:prstGeom prst="rect">
            <a:avLst/>
          </a:prstGeom>
          <a:noFill/>
          <a:ln>
            <a:noFill/>
          </a:ln>
        </p:spPr>
      </p:pic>
      <p:sp>
        <p:nvSpPr>
          <p:cNvPr id="143" name="Google Shape;143;p27"/>
          <p:cNvSpPr txBox="1"/>
          <p:nvPr/>
        </p:nvSpPr>
        <p:spPr>
          <a:xfrm>
            <a:off x="478800" y="3398950"/>
            <a:ext cx="8124900" cy="1208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t/>
            </a:r>
            <a:endParaRPr sz="15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1100"/>
              <a:buFont typeface="Arial"/>
              <a:buNone/>
            </a:pPr>
            <a:r>
              <a:rPr lang="en" sz="1500">
                <a:solidFill>
                  <a:schemeClr val="dk1"/>
                </a:solidFill>
                <a:latin typeface="Comfortaa"/>
                <a:ea typeface="Comfortaa"/>
                <a:cs typeface="Comfortaa"/>
                <a:sym typeface="Comfortaa"/>
              </a:rPr>
              <a:t>Sustainable Development</a:t>
            </a:r>
            <a:endParaRPr sz="1500">
              <a:solidFill>
                <a:schemeClr val="dk1"/>
              </a:solidFill>
              <a:latin typeface="Comfortaa"/>
              <a:ea typeface="Comfortaa"/>
              <a:cs typeface="Comfortaa"/>
              <a:sym typeface="Comfortaa"/>
            </a:endParaRPr>
          </a:p>
          <a:p>
            <a:pPr indent="0" lvl="0" marL="0" rtl="0" algn="ctr">
              <a:spcBef>
                <a:spcPts val="0"/>
              </a:spcBef>
              <a:spcAft>
                <a:spcPts val="0"/>
              </a:spcAft>
              <a:buNone/>
            </a:pPr>
            <a:r>
              <a:t/>
            </a:r>
            <a:endParaRPr sz="1600">
              <a:latin typeface="Comfortaa"/>
              <a:ea typeface="Comfortaa"/>
              <a:cs typeface="Comfortaa"/>
              <a:sym typeface="Comfortaa"/>
            </a:endParaRPr>
          </a:p>
          <a:p>
            <a:pPr indent="0" lvl="0" marL="0" rtl="0" algn="ctr">
              <a:spcBef>
                <a:spcPts val="0"/>
              </a:spcBef>
              <a:spcAft>
                <a:spcPts val="0"/>
              </a:spcAft>
              <a:buNone/>
            </a:pPr>
            <a:r>
              <a:rPr lang="en" sz="1600">
                <a:latin typeface="Comfortaa"/>
                <a:ea typeface="Comfortaa"/>
                <a:cs typeface="Comfortaa"/>
                <a:sym typeface="Comfortaa"/>
              </a:rPr>
              <a:t>April 29, 2024</a:t>
            </a:r>
            <a:endParaRPr sz="1600">
              <a:latin typeface="Comfortaa"/>
              <a:ea typeface="Comfortaa"/>
              <a:cs typeface="Comfortaa"/>
              <a:sym typeface="Comforta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23" name="Shape 223"/>
        <p:cNvGrpSpPr/>
        <p:nvPr/>
      </p:nvGrpSpPr>
      <p:grpSpPr>
        <a:xfrm>
          <a:off x="0" y="0"/>
          <a:ext cx="0" cy="0"/>
          <a:chOff x="0" y="0"/>
          <a:chExt cx="0" cy="0"/>
        </a:xfrm>
      </p:grpSpPr>
      <p:sp>
        <p:nvSpPr>
          <p:cNvPr id="224" name="Google Shape;224;p36"/>
          <p:cNvSpPr txBox="1"/>
          <p:nvPr>
            <p:ph type="title"/>
          </p:nvPr>
        </p:nvSpPr>
        <p:spPr>
          <a:xfrm>
            <a:off x="1600875" y="68063"/>
            <a:ext cx="5942400" cy="7260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FFFFF0"/>
              </a:buClr>
              <a:buSzPts val="2700"/>
              <a:buFont typeface="Calibri"/>
              <a:buNone/>
            </a:pPr>
            <a:r>
              <a:rPr b="1" lang="en" sz="2300">
                <a:solidFill>
                  <a:schemeClr val="dk2"/>
                </a:solidFill>
                <a:latin typeface="Calibri"/>
                <a:ea typeface="Calibri"/>
                <a:cs typeface="Calibri"/>
                <a:sym typeface="Calibri"/>
              </a:rPr>
              <a:t>Highlight: renewable energy initiatives</a:t>
            </a:r>
            <a:endParaRPr sz="2300">
              <a:solidFill>
                <a:schemeClr val="dk2"/>
              </a:solidFill>
              <a:latin typeface="Calibri"/>
              <a:ea typeface="Calibri"/>
              <a:cs typeface="Calibri"/>
              <a:sym typeface="Calibri"/>
            </a:endParaRPr>
          </a:p>
        </p:txBody>
      </p:sp>
      <p:pic>
        <p:nvPicPr>
          <p:cNvPr id="225" name="Google Shape;225;p36"/>
          <p:cNvPicPr preferRelativeResize="0"/>
          <p:nvPr/>
        </p:nvPicPr>
        <p:blipFill rotWithShape="1">
          <a:blip r:embed="rId3">
            <a:alphaModFix/>
          </a:blip>
          <a:srcRect b="0" l="0" r="0" t="7390"/>
          <a:stretch/>
        </p:blipFill>
        <p:spPr>
          <a:xfrm>
            <a:off x="474169" y="1124437"/>
            <a:ext cx="3686342" cy="2276044"/>
          </a:xfrm>
          <a:prstGeom prst="rect">
            <a:avLst/>
          </a:prstGeom>
          <a:noFill/>
          <a:ln>
            <a:noFill/>
          </a:ln>
        </p:spPr>
      </p:pic>
      <p:sp>
        <p:nvSpPr>
          <p:cNvPr id="226" name="Google Shape;226;p36"/>
          <p:cNvSpPr txBox="1"/>
          <p:nvPr/>
        </p:nvSpPr>
        <p:spPr>
          <a:xfrm>
            <a:off x="970041" y="679838"/>
            <a:ext cx="2694600" cy="3510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500">
                <a:solidFill>
                  <a:srgbClr val="4287C7"/>
                </a:solidFill>
                <a:latin typeface="Calibri"/>
                <a:ea typeface="Calibri"/>
                <a:cs typeface="Calibri"/>
                <a:sym typeface="Calibri"/>
              </a:rPr>
              <a:t>Elektron Solar</a:t>
            </a:r>
            <a:endParaRPr b="1" sz="1500">
              <a:solidFill>
                <a:srgbClr val="4287C7"/>
              </a:solidFill>
              <a:latin typeface="Calibri"/>
              <a:ea typeface="Calibri"/>
              <a:cs typeface="Calibri"/>
              <a:sym typeface="Calibri"/>
            </a:endParaRPr>
          </a:p>
        </p:txBody>
      </p:sp>
      <p:sp>
        <p:nvSpPr>
          <p:cNvPr id="227" name="Google Shape;227;p36"/>
          <p:cNvSpPr txBox="1"/>
          <p:nvPr/>
        </p:nvSpPr>
        <p:spPr>
          <a:xfrm>
            <a:off x="236766" y="3520969"/>
            <a:ext cx="4161000" cy="1053300"/>
          </a:xfrm>
          <a:prstGeom prst="rect">
            <a:avLst/>
          </a:prstGeom>
          <a:noFill/>
          <a:ln>
            <a:noFill/>
          </a:ln>
        </p:spPr>
        <p:txBody>
          <a:bodyPr anchorCtr="0" anchor="t" bIns="68575" lIns="68575" spcFirstLastPara="1" rIns="68575" wrap="square" tIns="68575">
            <a:noAutofit/>
          </a:bodyPr>
          <a:lstStyle/>
          <a:p>
            <a:pPr indent="-260350" lvl="0" marL="342900" rtl="0" algn="l">
              <a:spcBef>
                <a:spcPts val="0"/>
              </a:spcBef>
              <a:spcAft>
                <a:spcPts val="0"/>
              </a:spcAft>
              <a:buClr>
                <a:srgbClr val="595F6B"/>
              </a:buClr>
              <a:buSzPts val="1500"/>
              <a:buFont typeface="Calibri"/>
              <a:buChar char="●"/>
            </a:pPr>
            <a:r>
              <a:rPr lang="en" sz="1500">
                <a:solidFill>
                  <a:srgbClr val="595F6B"/>
                </a:solidFill>
                <a:latin typeface="Calibri"/>
                <a:ea typeface="Calibri"/>
                <a:cs typeface="Calibri"/>
                <a:sym typeface="Calibri"/>
              </a:rPr>
              <a:t>80-MW solar farm in Tooele County</a:t>
            </a:r>
            <a:endParaRPr sz="1500">
              <a:solidFill>
                <a:srgbClr val="595F6B"/>
              </a:solidFill>
              <a:latin typeface="Calibri"/>
              <a:ea typeface="Calibri"/>
              <a:cs typeface="Calibri"/>
              <a:sym typeface="Calibri"/>
            </a:endParaRPr>
          </a:p>
          <a:p>
            <a:pPr indent="-260350" lvl="0" marL="342900" rtl="0" algn="l">
              <a:spcBef>
                <a:spcPts val="0"/>
              </a:spcBef>
              <a:spcAft>
                <a:spcPts val="0"/>
              </a:spcAft>
              <a:buClr>
                <a:srgbClr val="595F6B"/>
              </a:buClr>
              <a:buSzPts val="1500"/>
              <a:buFont typeface="Calibri"/>
              <a:buChar char="●"/>
            </a:pPr>
            <a:r>
              <a:rPr lang="en" sz="1500">
                <a:solidFill>
                  <a:srgbClr val="595F6B"/>
                </a:solidFill>
                <a:latin typeface="Calibri"/>
                <a:ea typeface="Calibri"/>
                <a:cs typeface="Calibri"/>
                <a:sym typeface="Calibri"/>
              </a:rPr>
              <a:t>6 customers will purchase the output through RMP for our operational electricity use</a:t>
            </a:r>
            <a:endParaRPr sz="1500">
              <a:solidFill>
                <a:srgbClr val="595F6B"/>
              </a:solidFill>
              <a:latin typeface="Calibri"/>
              <a:ea typeface="Calibri"/>
              <a:cs typeface="Calibri"/>
              <a:sym typeface="Calibri"/>
            </a:endParaRPr>
          </a:p>
          <a:p>
            <a:pPr indent="-260350" lvl="0" marL="342900" rtl="0" algn="l">
              <a:spcBef>
                <a:spcPts val="0"/>
              </a:spcBef>
              <a:spcAft>
                <a:spcPts val="0"/>
              </a:spcAft>
              <a:buClr>
                <a:srgbClr val="595F6B"/>
              </a:buClr>
              <a:buSzPts val="1500"/>
              <a:buFont typeface="Calibri"/>
              <a:buChar char="●"/>
            </a:pPr>
            <a:r>
              <a:rPr b="1" lang="en" sz="1500">
                <a:solidFill>
                  <a:srgbClr val="595F6B"/>
                </a:solidFill>
                <a:latin typeface="Calibri"/>
                <a:ea typeface="Calibri"/>
                <a:cs typeface="Calibri"/>
                <a:sym typeface="Calibri"/>
              </a:rPr>
              <a:t>Status: online any day now!</a:t>
            </a:r>
            <a:endParaRPr b="1" sz="1500">
              <a:solidFill>
                <a:srgbClr val="595F6B"/>
              </a:solidFill>
              <a:latin typeface="Calibri"/>
              <a:ea typeface="Calibri"/>
              <a:cs typeface="Calibri"/>
              <a:sym typeface="Calibri"/>
            </a:endParaRPr>
          </a:p>
        </p:txBody>
      </p:sp>
      <p:sp>
        <p:nvSpPr>
          <p:cNvPr id="228" name="Google Shape;228;p36"/>
          <p:cNvSpPr txBox="1"/>
          <p:nvPr/>
        </p:nvSpPr>
        <p:spPr>
          <a:xfrm>
            <a:off x="5560791" y="679838"/>
            <a:ext cx="2694600" cy="3510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500">
                <a:solidFill>
                  <a:srgbClr val="4287C7"/>
                </a:solidFill>
                <a:latin typeface="Calibri"/>
                <a:ea typeface="Calibri"/>
                <a:cs typeface="Calibri"/>
                <a:sym typeface="Calibri"/>
              </a:rPr>
              <a:t>Utah Renewable Communities</a:t>
            </a:r>
            <a:endParaRPr b="1" sz="1500">
              <a:solidFill>
                <a:srgbClr val="4287C7"/>
              </a:solidFill>
              <a:latin typeface="Calibri"/>
              <a:ea typeface="Calibri"/>
              <a:cs typeface="Calibri"/>
              <a:sym typeface="Calibri"/>
            </a:endParaRPr>
          </a:p>
        </p:txBody>
      </p:sp>
      <p:pic>
        <p:nvPicPr>
          <p:cNvPr id="229" name="Google Shape;229;p36"/>
          <p:cNvPicPr preferRelativeResize="0"/>
          <p:nvPr/>
        </p:nvPicPr>
        <p:blipFill rotWithShape="1">
          <a:blip r:embed="rId4">
            <a:alphaModFix/>
          </a:blip>
          <a:srcRect b="11091" l="0" r="0" t="13402"/>
          <a:stretch/>
        </p:blipFill>
        <p:spPr>
          <a:xfrm>
            <a:off x="4862831" y="1483537"/>
            <a:ext cx="3931915" cy="1571803"/>
          </a:xfrm>
          <a:prstGeom prst="rect">
            <a:avLst/>
          </a:prstGeom>
          <a:noFill/>
          <a:ln>
            <a:noFill/>
          </a:ln>
        </p:spPr>
      </p:pic>
      <p:sp>
        <p:nvSpPr>
          <p:cNvPr id="230" name="Google Shape;230;p36"/>
          <p:cNvSpPr txBox="1"/>
          <p:nvPr/>
        </p:nvSpPr>
        <p:spPr>
          <a:xfrm>
            <a:off x="4476225" y="3171875"/>
            <a:ext cx="4485600" cy="1890300"/>
          </a:xfrm>
          <a:prstGeom prst="rect">
            <a:avLst/>
          </a:prstGeom>
          <a:noFill/>
          <a:ln>
            <a:noFill/>
          </a:ln>
        </p:spPr>
        <p:txBody>
          <a:bodyPr anchorCtr="0" anchor="t" bIns="68575" lIns="68575" spcFirstLastPara="1" rIns="68575" wrap="square" tIns="68575">
            <a:noAutofit/>
          </a:bodyPr>
          <a:lstStyle/>
          <a:p>
            <a:pPr indent="-260350" lvl="0" marL="342900" rtl="0" algn="l">
              <a:spcBef>
                <a:spcPts val="0"/>
              </a:spcBef>
              <a:spcAft>
                <a:spcPts val="0"/>
              </a:spcAft>
              <a:buClr>
                <a:srgbClr val="595F6B"/>
              </a:buClr>
              <a:buSzPts val="1500"/>
              <a:buFont typeface="Calibri"/>
              <a:buChar char="●"/>
            </a:pPr>
            <a:r>
              <a:rPr lang="en" sz="1500">
                <a:solidFill>
                  <a:srgbClr val="595F6B"/>
                </a:solidFill>
                <a:latin typeface="Calibri"/>
                <a:ea typeface="Calibri"/>
                <a:cs typeface="Calibri"/>
                <a:sym typeface="Calibri"/>
              </a:rPr>
              <a:t>18 communities working to launch a default net-100% renewable electricity option for customers of Rocky Mountain Power in their respective communities</a:t>
            </a:r>
            <a:endParaRPr sz="1500">
              <a:solidFill>
                <a:srgbClr val="595F6B"/>
              </a:solidFill>
              <a:latin typeface="Calibri"/>
              <a:ea typeface="Calibri"/>
              <a:cs typeface="Calibri"/>
              <a:sym typeface="Calibri"/>
            </a:endParaRPr>
          </a:p>
          <a:p>
            <a:pPr indent="-260350" lvl="0" marL="342900" rtl="0" algn="l">
              <a:spcBef>
                <a:spcPts val="0"/>
              </a:spcBef>
              <a:spcAft>
                <a:spcPts val="0"/>
              </a:spcAft>
              <a:buClr>
                <a:srgbClr val="595F6B"/>
              </a:buClr>
              <a:buSzPts val="1500"/>
              <a:buFont typeface="Calibri"/>
              <a:buChar char="●"/>
            </a:pPr>
            <a:r>
              <a:rPr b="1" lang="en" sz="1500">
                <a:solidFill>
                  <a:srgbClr val="595F6B"/>
                </a:solidFill>
                <a:latin typeface="Calibri"/>
                <a:ea typeface="Calibri"/>
                <a:cs typeface="Calibri"/>
                <a:sym typeface="Calibri"/>
              </a:rPr>
              <a:t>Status: filing program resource solicitation documents with Public Service Commission in May</a:t>
            </a:r>
            <a:endParaRPr b="1" sz="1500">
              <a:solidFill>
                <a:srgbClr val="595F6B"/>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35" name="Shape 235"/>
        <p:cNvGrpSpPr/>
        <p:nvPr/>
      </p:nvGrpSpPr>
      <p:grpSpPr>
        <a:xfrm>
          <a:off x="0" y="0"/>
          <a:ext cx="0" cy="0"/>
          <a:chOff x="0" y="0"/>
          <a:chExt cx="0" cy="0"/>
        </a:xfrm>
      </p:grpSpPr>
      <p:sp>
        <p:nvSpPr>
          <p:cNvPr id="236" name="Google Shape;236;p37"/>
          <p:cNvSpPr txBox="1"/>
          <p:nvPr>
            <p:ph type="title"/>
          </p:nvPr>
        </p:nvSpPr>
        <p:spPr>
          <a:xfrm>
            <a:off x="2226038" y="157838"/>
            <a:ext cx="4838700" cy="6120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FFFFF0"/>
              </a:buClr>
              <a:buSzPts val="2700"/>
              <a:buFont typeface="Calibri"/>
              <a:buNone/>
            </a:pPr>
            <a:r>
              <a:rPr b="1" lang="en" sz="2300">
                <a:solidFill>
                  <a:schemeClr val="dk2"/>
                </a:solidFill>
                <a:latin typeface="Calibri"/>
                <a:ea typeface="Calibri"/>
                <a:cs typeface="Calibri"/>
                <a:sym typeface="Calibri"/>
              </a:rPr>
              <a:t>Highlight: Green Business Program</a:t>
            </a:r>
            <a:endParaRPr b="1" sz="2300">
              <a:solidFill>
                <a:schemeClr val="dk2"/>
              </a:solidFill>
              <a:latin typeface="Calibri"/>
              <a:ea typeface="Calibri"/>
              <a:cs typeface="Calibri"/>
              <a:sym typeface="Calibri"/>
            </a:endParaRPr>
          </a:p>
        </p:txBody>
      </p:sp>
      <p:sp>
        <p:nvSpPr>
          <p:cNvPr id="237" name="Google Shape;237;p37"/>
          <p:cNvSpPr txBox="1"/>
          <p:nvPr/>
        </p:nvSpPr>
        <p:spPr>
          <a:xfrm>
            <a:off x="1217813" y="4217531"/>
            <a:ext cx="6855000" cy="567300"/>
          </a:xfrm>
          <a:prstGeom prst="rect">
            <a:avLst/>
          </a:prstGeom>
          <a:solidFill>
            <a:srgbClr val="769E8F"/>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i="1" lang="en" sz="2600">
                <a:solidFill>
                  <a:schemeClr val="lt1"/>
                </a:solidFill>
                <a:latin typeface="Calibri"/>
                <a:ea typeface="Calibri"/>
                <a:cs typeface="Calibri"/>
                <a:sym typeface="Calibri"/>
              </a:rPr>
              <a:t>Coming in fall 2024: new program website!</a:t>
            </a:r>
            <a:endParaRPr b="1" i="1" sz="2600">
              <a:solidFill>
                <a:schemeClr val="lt1"/>
              </a:solidFill>
              <a:latin typeface="Calibri"/>
              <a:ea typeface="Calibri"/>
              <a:cs typeface="Calibri"/>
              <a:sym typeface="Calibri"/>
            </a:endParaRPr>
          </a:p>
        </p:txBody>
      </p:sp>
      <p:sp>
        <p:nvSpPr>
          <p:cNvPr id="238" name="Google Shape;238;p37"/>
          <p:cNvSpPr txBox="1"/>
          <p:nvPr/>
        </p:nvSpPr>
        <p:spPr>
          <a:xfrm>
            <a:off x="4972666" y="2268850"/>
            <a:ext cx="3840900" cy="15687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600">
                <a:solidFill>
                  <a:srgbClr val="595F6B"/>
                </a:solidFill>
                <a:latin typeface="Calibri"/>
                <a:ea typeface="Calibri"/>
                <a:cs typeface="Calibri"/>
                <a:sym typeface="Calibri"/>
              </a:rPr>
              <a:t>Action categories:</a:t>
            </a:r>
            <a:endParaRPr sz="1600">
              <a:solidFill>
                <a:srgbClr val="595F6B"/>
              </a:solidFill>
              <a:latin typeface="Calibri"/>
              <a:ea typeface="Calibri"/>
              <a:cs typeface="Calibri"/>
              <a:sym typeface="Calibri"/>
            </a:endParaRPr>
          </a:p>
          <a:p>
            <a:pPr indent="-266700" lvl="0" marL="342900" rtl="0" algn="l">
              <a:spcBef>
                <a:spcPts val="0"/>
              </a:spcBef>
              <a:spcAft>
                <a:spcPts val="0"/>
              </a:spcAft>
              <a:buClr>
                <a:srgbClr val="595F6B"/>
              </a:buClr>
              <a:buSzPts val="1600"/>
              <a:buFont typeface="Calibri"/>
              <a:buChar char="●"/>
            </a:pPr>
            <a:r>
              <a:rPr lang="en" sz="1600">
                <a:solidFill>
                  <a:srgbClr val="595F6B"/>
                </a:solidFill>
                <a:latin typeface="Calibri"/>
                <a:ea typeface="Calibri"/>
                <a:cs typeface="Calibri"/>
                <a:sym typeface="Calibri"/>
              </a:rPr>
              <a:t>Energy efficiency &amp; renewables</a:t>
            </a:r>
            <a:endParaRPr sz="1600">
              <a:solidFill>
                <a:srgbClr val="595F6B"/>
              </a:solidFill>
              <a:latin typeface="Calibri"/>
              <a:ea typeface="Calibri"/>
              <a:cs typeface="Calibri"/>
              <a:sym typeface="Calibri"/>
            </a:endParaRPr>
          </a:p>
          <a:p>
            <a:pPr indent="-266700" lvl="0" marL="342900" rtl="0" algn="l">
              <a:spcBef>
                <a:spcPts val="0"/>
              </a:spcBef>
              <a:spcAft>
                <a:spcPts val="0"/>
              </a:spcAft>
              <a:buClr>
                <a:srgbClr val="595F6B"/>
              </a:buClr>
              <a:buSzPts val="1600"/>
              <a:buFont typeface="Calibri"/>
              <a:buChar char="●"/>
            </a:pPr>
            <a:r>
              <a:rPr lang="en" sz="1600">
                <a:solidFill>
                  <a:srgbClr val="595F6B"/>
                </a:solidFill>
                <a:latin typeface="Calibri"/>
                <a:ea typeface="Calibri"/>
                <a:cs typeface="Calibri"/>
                <a:sym typeface="Calibri"/>
              </a:rPr>
              <a:t>Water conservation</a:t>
            </a:r>
            <a:endParaRPr sz="1600">
              <a:solidFill>
                <a:srgbClr val="595F6B"/>
              </a:solidFill>
              <a:latin typeface="Calibri"/>
              <a:ea typeface="Calibri"/>
              <a:cs typeface="Calibri"/>
              <a:sym typeface="Calibri"/>
            </a:endParaRPr>
          </a:p>
          <a:p>
            <a:pPr indent="-266700" lvl="0" marL="342900" rtl="0" algn="l">
              <a:spcBef>
                <a:spcPts val="0"/>
              </a:spcBef>
              <a:spcAft>
                <a:spcPts val="0"/>
              </a:spcAft>
              <a:buClr>
                <a:srgbClr val="595F6B"/>
              </a:buClr>
              <a:buSzPts val="1600"/>
              <a:buFont typeface="Calibri"/>
              <a:buChar char="●"/>
            </a:pPr>
            <a:r>
              <a:rPr lang="en" sz="1600">
                <a:solidFill>
                  <a:srgbClr val="595F6B"/>
                </a:solidFill>
                <a:latin typeface="Calibri"/>
                <a:ea typeface="Calibri"/>
                <a:cs typeface="Calibri"/>
                <a:sym typeface="Calibri"/>
              </a:rPr>
              <a:t>Transportation </a:t>
            </a:r>
            <a:endParaRPr sz="1600">
              <a:solidFill>
                <a:srgbClr val="595F6B"/>
              </a:solidFill>
              <a:latin typeface="Calibri"/>
              <a:ea typeface="Calibri"/>
              <a:cs typeface="Calibri"/>
              <a:sym typeface="Calibri"/>
            </a:endParaRPr>
          </a:p>
          <a:p>
            <a:pPr indent="-266700" lvl="0" marL="342900" rtl="0" algn="l">
              <a:spcBef>
                <a:spcPts val="0"/>
              </a:spcBef>
              <a:spcAft>
                <a:spcPts val="0"/>
              </a:spcAft>
              <a:buClr>
                <a:srgbClr val="595F6B"/>
              </a:buClr>
              <a:buSzPts val="1600"/>
              <a:buFont typeface="Calibri"/>
              <a:buChar char="●"/>
            </a:pPr>
            <a:r>
              <a:rPr lang="en" sz="1600">
                <a:solidFill>
                  <a:srgbClr val="595F6B"/>
                </a:solidFill>
                <a:latin typeface="Calibri"/>
                <a:ea typeface="Calibri"/>
                <a:cs typeface="Calibri"/>
                <a:sym typeface="Calibri"/>
              </a:rPr>
              <a:t>Thriving community &amp; equity</a:t>
            </a:r>
            <a:endParaRPr sz="1600">
              <a:solidFill>
                <a:srgbClr val="595F6B"/>
              </a:solidFill>
              <a:latin typeface="Calibri"/>
              <a:ea typeface="Calibri"/>
              <a:cs typeface="Calibri"/>
              <a:sym typeface="Calibri"/>
            </a:endParaRPr>
          </a:p>
          <a:p>
            <a:pPr indent="-266700" lvl="0" marL="342900" rtl="0" algn="l">
              <a:spcBef>
                <a:spcPts val="0"/>
              </a:spcBef>
              <a:spcAft>
                <a:spcPts val="0"/>
              </a:spcAft>
              <a:buClr>
                <a:srgbClr val="595F6B"/>
              </a:buClr>
              <a:buSzPts val="1600"/>
              <a:buFont typeface="Calibri"/>
              <a:buChar char="●"/>
            </a:pPr>
            <a:r>
              <a:rPr lang="en" sz="1600">
                <a:solidFill>
                  <a:srgbClr val="595F6B"/>
                </a:solidFill>
                <a:latin typeface="Calibri"/>
                <a:ea typeface="Calibri"/>
                <a:cs typeface="Calibri"/>
                <a:sym typeface="Calibri"/>
              </a:rPr>
              <a:t>Materials and waste</a:t>
            </a:r>
            <a:endParaRPr b="1" sz="1600">
              <a:solidFill>
                <a:srgbClr val="595F6B"/>
              </a:solidFill>
              <a:latin typeface="Calibri"/>
              <a:ea typeface="Calibri"/>
              <a:cs typeface="Calibri"/>
              <a:sym typeface="Calibri"/>
            </a:endParaRPr>
          </a:p>
        </p:txBody>
      </p:sp>
      <p:pic>
        <p:nvPicPr>
          <p:cNvPr id="239" name="Google Shape;239;p37"/>
          <p:cNvPicPr preferRelativeResize="0"/>
          <p:nvPr/>
        </p:nvPicPr>
        <p:blipFill>
          <a:blip r:embed="rId3">
            <a:alphaModFix/>
          </a:blip>
          <a:stretch>
            <a:fillRect/>
          </a:stretch>
        </p:blipFill>
        <p:spPr>
          <a:xfrm>
            <a:off x="2858944" y="769839"/>
            <a:ext cx="3572813" cy="1406663"/>
          </a:xfrm>
          <a:prstGeom prst="rect">
            <a:avLst/>
          </a:prstGeom>
          <a:noFill/>
          <a:ln>
            <a:noFill/>
          </a:ln>
        </p:spPr>
      </p:pic>
      <p:sp>
        <p:nvSpPr>
          <p:cNvPr id="240" name="Google Shape;240;p37"/>
          <p:cNvSpPr txBox="1"/>
          <p:nvPr/>
        </p:nvSpPr>
        <p:spPr>
          <a:xfrm>
            <a:off x="389250" y="2268859"/>
            <a:ext cx="4264800" cy="1774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600">
                <a:solidFill>
                  <a:srgbClr val="595F6B"/>
                </a:solidFill>
                <a:latin typeface="Calibri"/>
                <a:ea typeface="Calibri"/>
                <a:cs typeface="Calibri"/>
                <a:sym typeface="Calibri"/>
              </a:rPr>
              <a:t>The Green Business Program supports local businesses integrating sustainability practices into their operations and customer offerings.</a:t>
            </a:r>
            <a:endParaRPr sz="1600">
              <a:solidFill>
                <a:srgbClr val="595F6B"/>
              </a:solidFill>
              <a:latin typeface="Calibri"/>
              <a:ea typeface="Calibri"/>
              <a:cs typeface="Calibri"/>
              <a:sym typeface="Calibri"/>
            </a:endParaRPr>
          </a:p>
          <a:p>
            <a:pPr indent="0" lvl="0" marL="0" rtl="0" algn="l">
              <a:spcBef>
                <a:spcPts val="0"/>
              </a:spcBef>
              <a:spcAft>
                <a:spcPts val="0"/>
              </a:spcAft>
              <a:buNone/>
            </a:pPr>
            <a:r>
              <a:t/>
            </a:r>
            <a:endParaRPr sz="1600">
              <a:solidFill>
                <a:srgbClr val="595F6B"/>
              </a:solidFill>
              <a:latin typeface="Calibri"/>
              <a:ea typeface="Calibri"/>
              <a:cs typeface="Calibri"/>
              <a:sym typeface="Calibri"/>
            </a:endParaRPr>
          </a:p>
          <a:p>
            <a:pPr indent="0" lvl="0" marL="0" rtl="0" algn="l">
              <a:spcBef>
                <a:spcPts val="0"/>
              </a:spcBef>
              <a:spcAft>
                <a:spcPts val="0"/>
              </a:spcAft>
              <a:buNone/>
            </a:pPr>
            <a:r>
              <a:rPr lang="en" sz="1600">
                <a:solidFill>
                  <a:srgbClr val="595F6B"/>
                </a:solidFill>
                <a:latin typeface="Calibri"/>
                <a:ea typeface="Calibri"/>
                <a:cs typeface="Calibri"/>
                <a:sym typeface="Calibri"/>
              </a:rPr>
              <a:t>Program benefits include a resource library, quarterly lunch and learns, e-newsletter, annual awards, and more!</a:t>
            </a:r>
            <a:endParaRPr sz="1600">
              <a:solidFill>
                <a:srgbClr val="595F6B"/>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45" name="Shape 245"/>
        <p:cNvGrpSpPr/>
        <p:nvPr/>
      </p:nvGrpSpPr>
      <p:grpSpPr>
        <a:xfrm>
          <a:off x="0" y="0"/>
          <a:ext cx="0" cy="0"/>
          <a:chOff x="0" y="0"/>
          <a:chExt cx="0" cy="0"/>
        </a:xfrm>
      </p:grpSpPr>
      <p:sp>
        <p:nvSpPr>
          <p:cNvPr id="246" name="Google Shape;246;p38"/>
          <p:cNvSpPr txBox="1"/>
          <p:nvPr>
            <p:ph type="title"/>
          </p:nvPr>
        </p:nvSpPr>
        <p:spPr>
          <a:xfrm>
            <a:off x="853650" y="836644"/>
            <a:ext cx="7436700" cy="13806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FFFFF0"/>
              </a:buClr>
              <a:buSzPts val="2700"/>
              <a:buFont typeface="Calibri"/>
              <a:buNone/>
            </a:pPr>
            <a:r>
              <a:rPr b="1" lang="en" sz="2600">
                <a:solidFill>
                  <a:schemeClr val="dk2"/>
                </a:solidFill>
                <a:latin typeface="Calibri"/>
                <a:ea typeface="Calibri"/>
                <a:cs typeface="Calibri"/>
                <a:sym typeface="Calibri"/>
              </a:rPr>
              <a:t>How do you define sustainability? </a:t>
            </a:r>
            <a:endParaRPr b="1" sz="2600">
              <a:solidFill>
                <a:schemeClr val="dk2"/>
              </a:solidFill>
              <a:latin typeface="Calibri"/>
              <a:ea typeface="Calibri"/>
              <a:cs typeface="Calibri"/>
              <a:sym typeface="Calibri"/>
            </a:endParaRPr>
          </a:p>
          <a:p>
            <a:pPr indent="0" lvl="0" marL="0" rtl="0" algn="ctr">
              <a:lnSpc>
                <a:spcPct val="90000"/>
              </a:lnSpc>
              <a:spcBef>
                <a:spcPts val="0"/>
              </a:spcBef>
              <a:spcAft>
                <a:spcPts val="0"/>
              </a:spcAft>
              <a:buClr>
                <a:srgbClr val="FFFFF0"/>
              </a:buClr>
              <a:buSzPts val="2700"/>
              <a:buFont typeface="Calibri"/>
              <a:buNone/>
            </a:pPr>
            <a:r>
              <a:t/>
            </a:r>
            <a:endParaRPr b="1" sz="2600">
              <a:solidFill>
                <a:schemeClr val="dk2"/>
              </a:solidFill>
              <a:latin typeface="Calibri"/>
              <a:ea typeface="Calibri"/>
              <a:cs typeface="Calibri"/>
              <a:sym typeface="Calibri"/>
            </a:endParaRPr>
          </a:p>
          <a:p>
            <a:pPr indent="0" lvl="0" marL="0" rtl="0" algn="ctr">
              <a:lnSpc>
                <a:spcPct val="90000"/>
              </a:lnSpc>
              <a:spcBef>
                <a:spcPts val="0"/>
              </a:spcBef>
              <a:spcAft>
                <a:spcPts val="0"/>
              </a:spcAft>
              <a:buClr>
                <a:srgbClr val="FFFFF0"/>
              </a:buClr>
              <a:buSzPts val="2700"/>
              <a:buFont typeface="Calibri"/>
              <a:buNone/>
            </a:pPr>
            <a:r>
              <a:rPr b="1" lang="en" sz="2600">
                <a:solidFill>
                  <a:schemeClr val="dk2"/>
                </a:solidFill>
                <a:latin typeface="Calibri"/>
                <a:ea typeface="Calibri"/>
                <a:cs typeface="Calibri"/>
                <a:sym typeface="Calibri"/>
              </a:rPr>
              <a:t>How do you define sustainable development? </a:t>
            </a:r>
            <a:endParaRPr b="1" sz="2600">
              <a:solidFill>
                <a:schemeClr val="dk2"/>
              </a:solidFill>
              <a:latin typeface="Calibri"/>
              <a:ea typeface="Calibri"/>
              <a:cs typeface="Calibri"/>
              <a:sym typeface="Calibri"/>
            </a:endParaRPr>
          </a:p>
        </p:txBody>
      </p:sp>
      <p:sp>
        <p:nvSpPr>
          <p:cNvPr id="247" name="Google Shape;247;p38"/>
          <p:cNvSpPr txBox="1"/>
          <p:nvPr/>
        </p:nvSpPr>
        <p:spPr>
          <a:xfrm>
            <a:off x="635813" y="2384325"/>
            <a:ext cx="7792800" cy="688800"/>
          </a:xfrm>
          <a:prstGeom prst="rect">
            <a:avLst/>
          </a:prstGeom>
          <a:solidFill>
            <a:schemeClr val="accent6"/>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300">
                <a:solidFill>
                  <a:schemeClr val="dk1"/>
                </a:solidFill>
                <a:latin typeface="Calibri"/>
                <a:ea typeface="Calibri"/>
                <a:cs typeface="Calibri"/>
                <a:sym typeface="Calibri"/>
              </a:rPr>
              <a:t>Activity time: think-post-share</a:t>
            </a:r>
            <a:endParaRPr b="1" sz="2300">
              <a:solidFill>
                <a:schemeClr val="dk1"/>
              </a:solidFill>
              <a:latin typeface="Calibri"/>
              <a:ea typeface="Calibri"/>
              <a:cs typeface="Calibri"/>
              <a:sym typeface="Calibri"/>
            </a:endParaRPr>
          </a:p>
        </p:txBody>
      </p:sp>
      <p:sp>
        <p:nvSpPr>
          <p:cNvPr id="248" name="Google Shape;248;p38"/>
          <p:cNvSpPr txBox="1"/>
          <p:nvPr/>
        </p:nvSpPr>
        <p:spPr>
          <a:xfrm>
            <a:off x="1353131" y="3272644"/>
            <a:ext cx="6423300" cy="1185300"/>
          </a:xfrm>
          <a:prstGeom prst="rect">
            <a:avLst/>
          </a:prstGeom>
          <a:noFill/>
          <a:ln>
            <a:noFill/>
          </a:ln>
        </p:spPr>
        <p:txBody>
          <a:bodyPr anchorCtr="0" anchor="t" bIns="68575" lIns="68575" spcFirstLastPara="1" rIns="68575" wrap="square" tIns="68575">
            <a:spAutoFit/>
          </a:bodyPr>
          <a:lstStyle/>
          <a:p>
            <a:pPr indent="0" lvl="0" marL="0" rtl="0" algn="ctr">
              <a:lnSpc>
                <a:spcPct val="150000"/>
              </a:lnSpc>
              <a:spcBef>
                <a:spcPts val="0"/>
              </a:spcBef>
              <a:spcAft>
                <a:spcPts val="0"/>
              </a:spcAft>
              <a:buNone/>
            </a:pPr>
            <a:r>
              <a:rPr lang="en" sz="1700">
                <a:solidFill>
                  <a:srgbClr val="595F6B"/>
                </a:solidFill>
                <a:latin typeface="Calibri"/>
                <a:ea typeface="Calibri"/>
                <a:cs typeface="Calibri"/>
                <a:sym typeface="Calibri"/>
              </a:rPr>
              <a:t>Write key words, phrases, or full sentences on big sticky notes</a:t>
            </a:r>
            <a:endParaRPr sz="1700">
              <a:solidFill>
                <a:srgbClr val="595F6B"/>
              </a:solidFill>
              <a:latin typeface="Calibri"/>
              <a:ea typeface="Calibri"/>
              <a:cs typeface="Calibri"/>
              <a:sym typeface="Calibri"/>
            </a:endParaRPr>
          </a:p>
          <a:p>
            <a:pPr indent="0" lvl="0" marL="0" rtl="0" algn="ctr">
              <a:lnSpc>
                <a:spcPct val="150000"/>
              </a:lnSpc>
              <a:spcBef>
                <a:spcPts val="0"/>
              </a:spcBef>
              <a:spcAft>
                <a:spcPts val="0"/>
              </a:spcAft>
              <a:buNone/>
            </a:pPr>
            <a:r>
              <a:rPr lang="en" sz="1700">
                <a:solidFill>
                  <a:srgbClr val="595F6B"/>
                </a:solidFill>
                <a:latin typeface="Calibri"/>
                <a:ea typeface="Calibri"/>
                <a:cs typeface="Calibri"/>
                <a:sym typeface="Calibri"/>
              </a:rPr>
              <a:t>Put your sticky notes up</a:t>
            </a:r>
            <a:endParaRPr sz="1700">
              <a:solidFill>
                <a:srgbClr val="595F6B"/>
              </a:solidFill>
              <a:latin typeface="Calibri"/>
              <a:ea typeface="Calibri"/>
              <a:cs typeface="Calibri"/>
              <a:sym typeface="Calibri"/>
            </a:endParaRPr>
          </a:p>
          <a:p>
            <a:pPr indent="0" lvl="0" marL="0" rtl="0" algn="ctr">
              <a:lnSpc>
                <a:spcPct val="150000"/>
              </a:lnSpc>
              <a:spcBef>
                <a:spcPts val="0"/>
              </a:spcBef>
              <a:spcAft>
                <a:spcPts val="0"/>
              </a:spcAft>
              <a:buNone/>
            </a:pPr>
            <a:r>
              <a:rPr lang="en" sz="1700">
                <a:solidFill>
                  <a:srgbClr val="595F6B"/>
                </a:solidFill>
                <a:latin typeface="Calibri"/>
                <a:ea typeface="Calibri"/>
                <a:cs typeface="Calibri"/>
                <a:sym typeface="Calibri"/>
              </a:rPr>
              <a:t>Ask for volunteer: read off posted sticky notes</a:t>
            </a:r>
            <a:endParaRPr sz="1700">
              <a:solidFill>
                <a:srgbClr val="595F6B"/>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53" name="Shape 253"/>
        <p:cNvGrpSpPr/>
        <p:nvPr/>
      </p:nvGrpSpPr>
      <p:grpSpPr>
        <a:xfrm>
          <a:off x="0" y="0"/>
          <a:ext cx="0" cy="0"/>
          <a:chOff x="0" y="0"/>
          <a:chExt cx="0" cy="0"/>
        </a:xfrm>
      </p:grpSpPr>
      <p:sp>
        <p:nvSpPr>
          <p:cNvPr id="254" name="Google Shape;254;p39"/>
          <p:cNvSpPr txBox="1"/>
          <p:nvPr/>
        </p:nvSpPr>
        <p:spPr>
          <a:xfrm>
            <a:off x="4572000" y="1516500"/>
            <a:ext cx="4326300" cy="17547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500">
                <a:solidFill>
                  <a:srgbClr val="4287C7"/>
                </a:solidFill>
                <a:highlight>
                  <a:srgbClr val="FFFFFF"/>
                </a:highlight>
                <a:latin typeface="Calibri"/>
                <a:ea typeface="Calibri"/>
                <a:cs typeface="Calibri"/>
                <a:sym typeface="Calibri"/>
              </a:rPr>
              <a:t>Sustainability is based on a simple principle: Everything that we need for our survival and well-being depends, either directly or indirectly, on our natural environment. To pursue sustainability is to create and maintain the conditions under which humans and nature can exist in productive harmony to support present and future generations. - </a:t>
            </a:r>
            <a:r>
              <a:rPr lang="en" sz="1500" u="sng">
                <a:solidFill>
                  <a:srgbClr val="4287C7"/>
                </a:solidFill>
                <a:highlight>
                  <a:srgbClr val="FFFFFF"/>
                </a:highlight>
                <a:latin typeface="Calibri"/>
                <a:ea typeface="Calibri"/>
                <a:cs typeface="Calibri"/>
                <a:sym typeface="Calibri"/>
                <a:hlinkClick r:id="rId3">
                  <a:extLst>
                    <a:ext uri="{A12FA001-AC4F-418D-AE19-62706E023703}">
                      <ahyp:hlinkClr val="tx"/>
                    </a:ext>
                  </a:extLst>
                </a:hlinkClick>
              </a:rPr>
              <a:t>US EPA</a:t>
            </a:r>
            <a:endParaRPr sz="1500">
              <a:solidFill>
                <a:srgbClr val="4287C7"/>
              </a:solidFill>
              <a:latin typeface="Calibri"/>
              <a:ea typeface="Calibri"/>
              <a:cs typeface="Calibri"/>
              <a:sym typeface="Calibri"/>
            </a:endParaRPr>
          </a:p>
        </p:txBody>
      </p:sp>
      <p:sp>
        <p:nvSpPr>
          <p:cNvPr id="255" name="Google Shape;255;p39"/>
          <p:cNvSpPr txBox="1"/>
          <p:nvPr/>
        </p:nvSpPr>
        <p:spPr>
          <a:xfrm>
            <a:off x="296951" y="184875"/>
            <a:ext cx="5819700" cy="12930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None/>
            </a:pPr>
            <a:r>
              <a:rPr lang="en" sz="1500">
                <a:solidFill>
                  <a:srgbClr val="595F6B"/>
                </a:solidFill>
                <a:highlight>
                  <a:srgbClr val="FFFFFF"/>
                </a:highlight>
                <a:latin typeface="Calibri"/>
                <a:ea typeface="Calibri"/>
                <a:cs typeface="Calibri"/>
                <a:sym typeface="Calibri"/>
              </a:rPr>
              <a:t>“sustainability” is the result of conscious and intentional strategies designed to secure a balance between human beings and the natural world and to preserve that balance for the benefit of future generations. </a:t>
            </a:r>
            <a:r>
              <a:rPr lang="en" sz="1500" u="sng">
                <a:solidFill>
                  <a:srgbClr val="595F6B"/>
                </a:solidFill>
                <a:highlight>
                  <a:srgbClr val="FFFFFF"/>
                </a:highlight>
                <a:latin typeface="Calibri"/>
                <a:ea typeface="Calibri"/>
                <a:cs typeface="Calibri"/>
                <a:sym typeface="Calibri"/>
                <a:hlinkClick r:id="rId4">
                  <a:extLst>
                    <a:ext uri="{A12FA001-AC4F-418D-AE19-62706E023703}">
                      <ahyp:hlinkClr val="tx"/>
                    </a:ext>
                  </a:extLst>
                </a:hlinkClick>
              </a:rPr>
              <a:t>Indigenous Peoples and Sustainability Policy: Exploring the Politics and Practice of “Indigenous Sustainability” from ASU</a:t>
            </a:r>
            <a:endParaRPr sz="1500">
              <a:solidFill>
                <a:srgbClr val="595F6B"/>
              </a:solidFill>
              <a:highlight>
                <a:srgbClr val="FFFFFF"/>
              </a:highlight>
              <a:latin typeface="Calibri"/>
              <a:ea typeface="Calibri"/>
              <a:cs typeface="Calibri"/>
              <a:sym typeface="Calibri"/>
            </a:endParaRPr>
          </a:p>
        </p:txBody>
      </p:sp>
      <p:pic>
        <p:nvPicPr>
          <p:cNvPr id="256" name="Google Shape;256;p39"/>
          <p:cNvPicPr preferRelativeResize="0"/>
          <p:nvPr/>
        </p:nvPicPr>
        <p:blipFill>
          <a:blip r:embed="rId5">
            <a:alphaModFix/>
          </a:blip>
          <a:stretch>
            <a:fillRect/>
          </a:stretch>
        </p:blipFill>
        <p:spPr>
          <a:xfrm>
            <a:off x="184331" y="2483981"/>
            <a:ext cx="4391138" cy="2207438"/>
          </a:xfrm>
          <a:prstGeom prst="rect">
            <a:avLst/>
          </a:prstGeom>
          <a:noFill/>
          <a:ln>
            <a:noFill/>
          </a:ln>
        </p:spPr>
      </p:pic>
      <p:sp>
        <p:nvSpPr>
          <p:cNvPr id="257" name="Google Shape;257;p39"/>
          <p:cNvSpPr txBox="1"/>
          <p:nvPr/>
        </p:nvSpPr>
        <p:spPr>
          <a:xfrm>
            <a:off x="1173638" y="4691419"/>
            <a:ext cx="2618100" cy="2823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300">
                <a:latin typeface="Calibri"/>
                <a:ea typeface="Calibri"/>
                <a:cs typeface="Calibri"/>
                <a:sym typeface="Calibri"/>
              </a:rPr>
              <a:t>Image from </a:t>
            </a:r>
            <a:r>
              <a:rPr lang="en" sz="1300" u="sng">
                <a:solidFill>
                  <a:schemeClr val="hlink"/>
                </a:solidFill>
                <a:latin typeface="Calibri"/>
                <a:ea typeface="Calibri"/>
                <a:cs typeface="Calibri"/>
                <a:sym typeface="Calibri"/>
                <a:hlinkClick r:id="rId6"/>
              </a:rPr>
              <a:t>Sustainable San Antonio</a:t>
            </a:r>
            <a:endParaRPr sz="13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62" name="Shape 262"/>
        <p:cNvGrpSpPr/>
        <p:nvPr/>
      </p:nvGrpSpPr>
      <p:grpSpPr>
        <a:xfrm>
          <a:off x="0" y="0"/>
          <a:ext cx="0" cy="0"/>
          <a:chOff x="0" y="0"/>
          <a:chExt cx="0" cy="0"/>
        </a:xfrm>
      </p:grpSpPr>
      <p:sp>
        <p:nvSpPr>
          <p:cNvPr id="263" name="Google Shape;263;p40"/>
          <p:cNvSpPr txBox="1"/>
          <p:nvPr/>
        </p:nvSpPr>
        <p:spPr>
          <a:xfrm>
            <a:off x="1202288" y="3682125"/>
            <a:ext cx="7364400" cy="12159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400">
                <a:latin typeface="Calibri"/>
                <a:ea typeface="Calibri"/>
                <a:cs typeface="Calibri"/>
                <a:sym typeface="Calibri"/>
              </a:rPr>
              <a:t>Smart growth can be defined as a policy framework that promotes an urban development pattern characterized by high population density, walkable and  bikeable neighborhoods, preserved green spaces, mixed-use development (i.e., development projects that include both residential and commercial uses), available mass transit, and limited road construction. </a:t>
            </a:r>
            <a:endParaRPr sz="1400">
              <a:latin typeface="Calibri"/>
              <a:ea typeface="Calibri"/>
              <a:cs typeface="Calibri"/>
              <a:sym typeface="Calibri"/>
            </a:endParaRPr>
          </a:p>
          <a:p>
            <a:pPr indent="0" lvl="0" marL="0" rtl="0" algn="l">
              <a:spcBef>
                <a:spcPts val="0"/>
              </a:spcBef>
              <a:spcAft>
                <a:spcPts val="0"/>
              </a:spcAft>
              <a:buNone/>
            </a:pPr>
            <a:r>
              <a:rPr lang="en" sz="1400" u="sng">
                <a:solidFill>
                  <a:schemeClr val="hlink"/>
                </a:solidFill>
                <a:latin typeface="Calibri"/>
                <a:ea typeface="Calibri"/>
                <a:cs typeface="Calibri"/>
                <a:sym typeface="Calibri"/>
                <a:hlinkClick r:id="rId3"/>
              </a:rPr>
              <a:t>Urban Sprawl, Smart Growth, and Deliberative Democracy</a:t>
            </a:r>
            <a:endParaRPr sz="1400">
              <a:latin typeface="Calibri"/>
              <a:ea typeface="Calibri"/>
              <a:cs typeface="Calibri"/>
              <a:sym typeface="Calibri"/>
            </a:endParaRPr>
          </a:p>
        </p:txBody>
      </p:sp>
      <p:pic>
        <p:nvPicPr>
          <p:cNvPr id="264" name="Google Shape;264;p40"/>
          <p:cNvPicPr preferRelativeResize="0"/>
          <p:nvPr/>
        </p:nvPicPr>
        <p:blipFill>
          <a:blip r:embed="rId4">
            <a:alphaModFix/>
          </a:blip>
          <a:stretch>
            <a:fillRect/>
          </a:stretch>
        </p:blipFill>
        <p:spPr>
          <a:xfrm>
            <a:off x="3891156" y="180169"/>
            <a:ext cx="5050531" cy="3004688"/>
          </a:xfrm>
          <a:prstGeom prst="rect">
            <a:avLst/>
          </a:prstGeom>
          <a:noFill/>
          <a:ln>
            <a:noFill/>
          </a:ln>
        </p:spPr>
      </p:pic>
      <p:pic>
        <p:nvPicPr>
          <p:cNvPr id="265" name="Google Shape;265;p40"/>
          <p:cNvPicPr preferRelativeResize="0"/>
          <p:nvPr/>
        </p:nvPicPr>
        <p:blipFill>
          <a:blip r:embed="rId5">
            <a:alphaModFix/>
          </a:blip>
          <a:stretch>
            <a:fillRect/>
          </a:stretch>
        </p:blipFill>
        <p:spPr>
          <a:xfrm>
            <a:off x="374944" y="180169"/>
            <a:ext cx="3074382" cy="2890379"/>
          </a:xfrm>
          <a:prstGeom prst="rect">
            <a:avLst/>
          </a:prstGeom>
          <a:noFill/>
          <a:ln>
            <a:noFill/>
          </a:ln>
        </p:spPr>
      </p:pic>
      <p:sp>
        <p:nvSpPr>
          <p:cNvPr id="266" name="Google Shape;266;p40"/>
          <p:cNvSpPr txBox="1"/>
          <p:nvPr/>
        </p:nvSpPr>
        <p:spPr>
          <a:xfrm>
            <a:off x="658322" y="3184856"/>
            <a:ext cx="2507700" cy="3231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Image from </a:t>
            </a:r>
            <a:r>
              <a:rPr lang="en" sz="1200" u="sng">
                <a:solidFill>
                  <a:schemeClr val="hlink"/>
                </a:solidFill>
                <a:latin typeface="Calibri"/>
                <a:ea typeface="Calibri"/>
                <a:cs typeface="Calibri"/>
                <a:sym typeface="Calibri"/>
                <a:hlinkClick r:id="rId6"/>
              </a:rPr>
              <a:t>Colorado School of Mines</a:t>
            </a:r>
            <a:endParaRPr sz="1200">
              <a:latin typeface="Calibri"/>
              <a:ea typeface="Calibri"/>
              <a:cs typeface="Calibri"/>
              <a:sym typeface="Calibri"/>
            </a:endParaRPr>
          </a:p>
        </p:txBody>
      </p:sp>
      <p:sp>
        <p:nvSpPr>
          <p:cNvPr id="267" name="Google Shape;267;p40"/>
          <p:cNvSpPr txBox="1"/>
          <p:nvPr/>
        </p:nvSpPr>
        <p:spPr>
          <a:xfrm>
            <a:off x="5271881" y="3184856"/>
            <a:ext cx="2507700" cy="3231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UN </a:t>
            </a:r>
            <a:r>
              <a:rPr lang="en" sz="1200" u="sng">
                <a:solidFill>
                  <a:schemeClr val="hlink"/>
                </a:solidFill>
                <a:latin typeface="Calibri"/>
                <a:ea typeface="Calibri"/>
                <a:cs typeface="Calibri"/>
                <a:sym typeface="Calibri"/>
                <a:hlinkClick r:id="rId7"/>
              </a:rPr>
              <a:t>Sustainable Development Goals</a:t>
            </a:r>
            <a:endParaRPr sz="12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72" name="Shape 272"/>
        <p:cNvGrpSpPr/>
        <p:nvPr/>
      </p:nvGrpSpPr>
      <p:grpSpPr>
        <a:xfrm>
          <a:off x="0" y="0"/>
          <a:ext cx="0" cy="0"/>
          <a:chOff x="0" y="0"/>
          <a:chExt cx="0" cy="0"/>
        </a:xfrm>
      </p:grpSpPr>
      <p:sp>
        <p:nvSpPr>
          <p:cNvPr id="273" name="Google Shape;273;p41"/>
          <p:cNvSpPr txBox="1"/>
          <p:nvPr>
            <p:ph type="title"/>
          </p:nvPr>
        </p:nvSpPr>
        <p:spPr>
          <a:xfrm>
            <a:off x="1638563" y="1721306"/>
            <a:ext cx="5866800" cy="1351800"/>
          </a:xfrm>
          <a:prstGeom prst="rect">
            <a:avLst/>
          </a:prstGeom>
          <a:noFill/>
          <a:ln>
            <a:noFill/>
          </a:ln>
        </p:spPr>
        <p:txBody>
          <a:bodyPr anchorCtr="0" anchor="ctr" bIns="34275" lIns="68575" spcFirstLastPara="1" rIns="68575" wrap="square" tIns="34275">
            <a:normAutofit/>
          </a:bodyPr>
          <a:lstStyle/>
          <a:p>
            <a:pPr indent="0" lvl="0" marL="0" rtl="0" algn="ctr">
              <a:spcBef>
                <a:spcPts val="800"/>
              </a:spcBef>
              <a:spcAft>
                <a:spcPts val="0"/>
              </a:spcAft>
              <a:buNone/>
            </a:pPr>
            <a:r>
              <a:rPr b="1" lang="en" sz="3800">
                <a:solidFill>
                  <a:schemeClr val="dk2"/>
                </a:solidFill>
                <a:latin typeface="Calibri"/>
                <a:ea typeface="Calibri"/>
                <a:cs typeface="Calibri"/>
                <a:sym typeface="Calibri"/>
              </a:rPr>
              <a:t>Sustainable development in Summit County code</a:t>
            </a:r>
            <a:endParaRPr b="1" sz="3800">
              <a:solidFill>
                <a:schemeClr val="dk2"/>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78" name="Shape 278"/>
        <p:cNvGrpSpPr/>
        <p:nvPr/>
      </p:nvGrpSpPr>
      <p:grpSpPr>
        <a:xfrm>
          <a:off x="0" y="0"/>
          <a:ext cx="0" cy="0"/>
          <a:chOff x="0" y="0"/>
          <a:chExt cx="0" cy="0"/>
        </a:xfrm>
      </p:grpSpPr>
      <p:sp>
        <p:nvSpPr>
          <p:cNvPr id="279" name="Google Shape;279;p42"/>
          <p:cNvSpPr txBox="1"/>
          <p:nvPr>
            <p:ph type="title"/>
          </p:nvPr>
        </p:nvSpPr>
        <p:spPr>
          <a:xfrm>
            <a:off x="230269" y="596419"/>
            <a:ext cx="8557800" cy="6927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FFFFF0"/>
              </a:buClr>
              <a:buSzPts val="2700"/>
              <a:buFont typeface="Calibri"/>
              <a:buNone/>
            </a:pPr>
            <a:r>
              <a:rPr b="1" lang="en" sz="2600">
                <a:solidFill>
                  <a:schemeClr val="dk2"/>
                </a:solidFill>
                <a:latin typeface="Calibri"/>
                <a:ea typeface="Calibri"/>
                <a:cs typeface="Calibri"/>
                <a:sym typeface="Calibri"/>
              </a:rPr>
              <a:t>Resolution 2019-29, Goal 6 Community Design</a:t>
            </a:r>
            <a:endParaRPr sz="2900">
              <a:solidFill>
                <a:schemeClr val="dk2"/>
              </a:solidFill>
              <a:latin typeface="Calibri"/>
              <a:ea typeface="Calibri"/>
              <a:cs typeface="Calibri"/>
              <a:sym typeface="Calibri"/>
            </a:endParaRPr>
          </a:p>
        </p:txBody>
      </p:sp>
      <p:sp>
        <p:nvSpPr>
          <p:cNvPr id="280" name="Google Shape;280;p42"/>
          <p:cNvSpPr txBox="1"/>
          <p:nvPr/>
        </p:nvSpPr>
        <p:spPr>
          <a:xfrm>
            <a:off x="620194" y="1814213"/>
            <a:ext cx="7778100" cy="1054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600"/>
              <a:buFont typeface="Arial"/>
              <a:buNone/>
            </a:pPr>
            <a:r>
              <a:rPr i="1" lang="en" sz="1600" u="none" cap="none" strike="noStrike">
                <a:solidFill>
                  <a:schemeClr val="dk2"/>
                </a:solidFill>
                <a:latin typeface="Calibri"/>
                <a:ea typeface="Calibri"/>
                <a:cs typeface="Calibri"/>
                <a:sym typeface="Calibri"/>
              </a:rPr>
              <a:t>Emphasis shall be given to the form and location of future development in Summit County. General Plans and Development Codes shall focus new growth towards compact in-fill within existing developed areas where sustainable infrastructure, multi-modal transportation, walkability, and the preservation of the natural environment can be better achieved.</a:t>
            </a:r>
            <a:endParaRPr i="1" sz="1600" u="none" cap="none" strike="noStrike">
              <a:solidFill>
                <a:schemeClr val="dk2"/>
              </a:solidFill>
              <a:latin typeface="Calibri"/>
              <a:ea typeface="Calibri"/>
              <a:cs typeface="Calibri"/>
              <a:sym typeface="Calibri"/>
            </a:endParaRPr>
          </a:p>
        </p:txBody>
      </p:sp>
      <p:sp>
        <p:nvSpPr>
          <p:cNvPr id="281" name="Google Shape;281;p42"/>
          <p:cNvSpPr txBox="1"/>
          <p:nvPr/>
        </p:nvSpPr>
        <p:spPr>
          <a:xfrm>
            <a:off x="1002306" y="3584325"/>
            <a:ext cx="7139400" cy="6312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500"/>
              <a:buFont typeface="Arial"/>
              <a:buNone/>
            </a:pPr>
            <a:r>
              <a:rPr i="0" lang="en" sz="1600" u="none" cap="none" strike="noStrike">
                <a:solidFill>
                  <a:schemeClr val="dk2"/>
                </a:solidFill>
                <a:latin typeface="Calibri"/>
                <a:ea typeface="Calibri"/>
                <a:cs typeface="Calibri"/>
                <a:sym typeface="Calibri"/>
              </a:rPr>
              <a:t>While all the goals in </a:t>
            </a:r>
            <a:r>
              <a:rPr i="0" lang="en" sz="1600" u="sng" cap="none" strike="noStrike">
                <a:solidFill>
                  <a:schemeClr val="dk2"/>
                </a:solidFill>
                <a:latin typeface="Calibri"/>
                <a:ea typeface="Calibri"/>
                <a:cs typeface="Calibri"/>
                <a:sym typeface="Calibri"/>
                <a:hlinkClick r:id="rId3">
                  <a:extLst>
                    <a:ext uri="{A12FA001-AC4F-418D-AE19-62706E023703}">
                      <ahyp:hlinkClr val="tx"/>
                    </a:ext>
                  </a:extLst>
                </a:hlinkClick>
              </a:rPr>
              <a:t>Resolution 2019-29</a:t>
            </a:r>
            <a:r>
              <a:rPr i="0" lang="en" sz="1600" u="none" cap="none" strike="noStrike">
                <a:solidFill>
                  <a:schemeClr val="dk2"/>
                </a:solidFill>
                <a:latin typeface="Calibri"/>
                <a:ea typeface="Calibri"/>
                <a:cs typeface="Calibri"/>
                <a:sym typeface="Calibri"/>
              </a:rPr>
              <a:t> have a connection to land use, goal 6 is most explicitly related to planning and zoning guidelines and processes</a:t>
            </a:r>
            <a:endParaRPr i="0" sz="1600" u="none" cap="none" strike="noStrike">
              <a:solidFill>
                <a:schemeClr val="dk2"/>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86" name="Shape 286"/>
        <p:cNvGrpSpPr/>
        <p:nvPr/>
      </p:nvGrpSpPr>
      <p:grpSpPr>
        <a:xfrm>
          <a:off x="0" y="0"/>
          <a:ext cx="0" cy="0"/>
          <a:chOff x="0" y="0"/>
          <a:chExt cx="0" cy="0"/>
        </a:xfrm>
      </p:grpSpPr>
      <p:sp>
        <p:nvSpPr>
          <p:cNvPr id="287" name="Google Shape;287;p43"/>
          <p:cNvSpPr txBox="1"/>
          <p:nvPr>
            <p:ph type="title"/>
          </p:nvPr>
        </p:nvSpPr>
        <p:spPr>
          <a:xfrm>
            <a:off x="464625" y="171188"/>
            <a:ext cx="8249100" cy="8703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FFFFF0"/>
              </a:buClr>
              <a:buSzPts val="2400"/>
              <a:buFont typeface="Calibri"/>
              <a:buNone/>
            </a:pPr>
            <a:r>
              <a:rPr b="1" lang="en" sz="2100">
                <a:solidFill>
                  <a:schemeClr val="dk2"/>
                </a:solidFill>
                <a:latin typeface="Calibri"/>
                <a:ea typeface="Calibri"/>
                <a:cs typeface="Calibri"/>
                <a:sym typeface="Calibri"/>
              </a:rPr>
              <a:t>Sustainable development elements are present in the Eastern Summit County &amp; Snyderville Basin General Plans</a:t>
            </a:r>
            <a:endParaRPr sz="2100">
              <a:solidFill>
                <a:schemeClr val="dk2"/>
              </a:solidFill>
              <a:latin typeface="Calibri"/>
              <a:ea typeface="Calibri"/>
              <a:cs typeface="Calibri"/>
              <a:sym typeface="Calibri"/>
            </a:endParaRPr>
          </a:p>
        </p:txBody>
      </p:sp>
      <p:pic>
        <p:nvPicPr>
          <p:cNvPr id="288" name="Google Shape;288;p43"/>
          <p:cNvPicPr preferRelativeResize="0"/>
          <p:nvPr/>
        </p:nvPicPr>
        <p:blipFill rotWithShape="1">
          <a:blip r:embed="rId3">
            <a:alphaModFix/>
          </a:blip>
          <a:srcRect b="0" l="0" r="0" t="51853"/>
          <a:stretch/>
        </p:blipFill>
        <p:spPr>
          <a:xfrm>
            <a:off x="309938" y="1191975"/>
            <a:ext cx="5821613" cy="692550"/>
          </a:xfrm>
          <a:prstGeom prst="rect">
            <a:avLst/>
          </a:prstGeom>
          <a:noFill/>
          <a:ln cap="flat" cmpd="sng" w="19050">
            <a:solidFill>
              <a:srgbClr val="4287C7"/>
            </a:solidFill>
            <a:prstDash val="solid"/>
            <a:round/>
            <a:headEnd len="sm" w="sm" type="none"/>
            <a:tailEnd len="sm" w="sm" type="none"/>
          </a:ln>
        </p:spPr>
      </p:pic>
      <p:pic>
        <p:nvPicPr>
          <p:cNvPr id="289" name="Google Shape;289;p43"/>
          <p:cNvPicPr preferRelativeResize="0"/>
          <p:nvPr/>
        </p:nvPicPr>
        <p:blipFill>
          <a:blip r:embed="rId4">
            <a:alphaModFix/>
          </a:blip>
          <a:stretch>
            <a:fillRect/>
          </a:stretch>
        </p:blipFill>
        <p:spPr>
          <a:xfrm>
            <a:off x="556566" y="2784188"/>
            <a:ext cx="5328357" cy="354806"/>
          </a:xfrm>
          <a:prstGeom prst="rect">
            <a:avLst/>
          </a:prstGeom>
          <a:noFill/>
          <a:ln cap="flat" cmpd="sng" w="19050">
            <a:solidFill>
              <a:srgbClr val="4287C7"/>
            </a:solidFill>
            <a:prstDash val="solid"/>
            <a:round/>
            <a:headEnd len="sm" w="sm" type="none"/>
            <a:tailEnd len="sm" w="sm" type="none"/>
          </a:ln>
        </p:spPr>
      </p:pic>
      <p:pic>
        <p:nvPicPr>
          <p:cNvPr id="290" name="Google Shape;290;p43"/>
          <p:cNvPicPr preferRelativeResize="0"/>
          <p:nvPr/>
        </p:nvPicPr>
        <p:blipFill>
          <a:blip r:embed="rId5">
            <a:alphaModFix/>
          </a:blip>
          <a:stretch>
            <a:fillRect/>
          </a:stretch>
        </p:blipFill>
        <p:spPr>
          <a:xfrm>
            <a:off x="803194" y="4227413"/>
            <a:ext cx="5328356" cy="451327"/>
          </a:xfrm>
          <a:prstGeom prst="rect">
            <a:avLst/>
          </a:prstGeom>
          <a:noFill/>
          <a:ln cap="flat" cmpd="sng" w="19050">
            <a:solidFill>
              <a:srgbClr val="4287C7"/>
            </a:solidFill>
            <a:prstDash val="solid"/>
            <a:round/>
            <a:headEnd len="sm" w="sm" type="none"/>
            <a:tailEnd len="sm" w="sm" type="none"/>
          </a:ln>
        </p:spPr>
      </p:pic>
      <p:pic>
        <p:nvPicPr>
          <p:cNvPr id="291" name="Google Shape;291;p43"/>
          <p:cNvPicPr preferRelativeResize="0"/>
          <p:nvPr/>
        </p:nvPicPr>
        <p:blipFill>
          <a:blip r:embed="rId6">
            <a:alphaModFix/>
          </a:blip>
          <a:stretch>
            <a:fillRect/>
          </a:stretch>
        </p:blipFill>
        <p:spPr>
          <a:xfrm>
            <a:off x="2725090" y="2118301"/>
            <a:ext cx="6088367" cy="451331"/>
          </a:xfrm>
          <a:prstGeom prst="rect">
            <a:avLst/>
          </a:prstGeom>
          <a:noFill/>
          <a:ln cap="flat" cmpd="sng" w="19050">
            <a:solidFill>
              <a:schemeClr val="accent6"/>
            </a:solidFill>
            <a:prstDash val="solid"/>
            <a:round/>
            <a:headEnd len="sm" w="sm" type="none"/>
            <a:tailEnd len="sm" w="sm" type="none"/>
          </a:ln>
        </p:spPr>
      </p:pic>
      <p:pic>
        <p:nvPicPr>
          <p:cNvPr id="292" name="Google Shape;292;p43"/>
          <p:cNvPicPr preferRelativeResize="0"/>
          <p:nvPr/>
        </p:nvPicPr>
        <p:blipFill>
          <a:blip r:embed="rId7">
            <a:alphaModFix/>
          </a:blip>
          <a:stretch>
            <a:fillRect/>
          </a:stretch>
        </p:blipFill>
        <p:spPr>
          <a:xfrm>
            <a:off x="2317725" y="3353546"/>
            <a:ext cx="6107906" cy="621506"/>
          </a:xfrm>
          <a:prstGeom prst="rect">
            <a:avLst/>
          </a:prstGeom>
          <a:noFill/>
          <a:ln cap="flat" cmpd="sng" w="9525">
            <a:solidFill>
              <a:schemeClr val="accent6"/>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97" name="Shape 297"/>
        <p:cNvGrpSpPr/>
        <p:nvPr/>
      </p:nvGrpSpPr>
      <p:grpSpPr>
        <a:xfrm>
          <a:off x="0" y="0"/>
          <a:ext cx="0" cy="0"/>
          <a:chOff x="0" y="0"/>
          <a:chExt cx="0" cy="0"/>
        </a:xfrm>
      </p:grpSpPr>
      <p:sp>
        <p:nvSpPr>
          <p:cNvPr id="298" name="Google Shape;298;p44"/>
          <p:cNvSpPr txBox="1"/>
          <p:nvPr>
            <p:ph type="title"/>
          </p:nvPr>
        </p:nvSpPr>
        <p:spPr>
          <a:xfrm>
            <a:off x="357150" y="62906"/>
            <a:ext cx="4065000" cy="6927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FFFFF0"/>
              </a:buClr>
              <a:buSzPts val="2400"/>
              <a:buFont typeface="Calibri"/>
              <a:buNone/>
            </a:pPr>
            <a:r>
              <a:rPr b="1" lang="en" sz="1800">
                <a:solidFill>
                  <a:schemeClr val="dk2"/>
                </a:solidFill>
                <a:latin typeface="Calibri"/>
                <a:ea typeface="Calibri"/>
                <a:cs typeface="Calibri"/>
                <a:sym typeface="Calibri"/>
              </a:rPr>
              <a:t>Eastern Summit County Development Code Lighting Regulations </a:t>
            </a:r>
            <a:endParaRPr sz="1800">
              <a:solidFill>
                <a:schemeClr val="dk2"/>
              </a:solidFill>
              <a:latin typeface="Calibri"/>
              <a:ea typeface="Calibri"/>
              <a:cs typeface="Calibri"/>
              <a:sym typeface="Calibri"/>
            </a:endParaRPr>
          </a:p>
        </p:txBody>
      </p:sp>
      <p:sp>
        <p:nvSpPr>
          <p:cNvPr id="299" name="Google Shape;299;p44"/>
          <p:cNvSpPr txBox="1"/>
          <p:nvPr/>
        </p:nvSpPr>
        <p:spPr>
          <a:xfrm>
            <a:off x="196088" y="840413"/>
            <a:ext cx="4148400" cy="3370800"/>
          </a:xfrm>
          <a:prstGeom prst="rect">
            <a:avLst/>
          </a:prstGeom>
          <a:solidFill>
            <a:schemeClr val="lt2"/>
          </a:solid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200"/>
              <a:buFont typeface="Arial"/>
              <a:buNone/>
            </a:pPr>
            <a:r>
              <a:rPr i="0" lang="en" sz="1400" u="none" cap="none" strike="noStrike">
                <a:solidFill>
                  <a:schemeClr val="dk1"/>
                </a:solidFill>
                <a:latin typeface="Calibri"/>
                <a:ea typeface="Calibri"/>
                <a:cs typeface="Calibri"/>
                <a:sym typeface="Calibri"/>
              </a:rPr>
              <a:t>11-6-20: LIGHTING REGULATIONS</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i="0" lang="en" sz="1400" u="none" cap="none" strike="noStrike">
                <a:solidFill>
                  <a:schemeClr val="dk1"/>
                </a:solidFill>
                <a:latin typeface="Calibri"/>
                <a:ea typeface="Calibri"/>
                <a:cs typeface="Calibri"/>
                <a:sym typeface="Calibri"/>
              </a:rPr>
              <a:t>   A.   Purpose: The purpose of this section is:</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i="0" lang="en" sz="1400" u="none" cap="none" strike="noStrike">
                <a:solidFill>
                  <a:schemeClr val="dk1"/>
                </a:solidFill>
                <a:latin typeface="Calibri"/>
                <a:ea typeface="Calibri"/>
                <a:cs typeface="Calibri"/>
                <a:sym typeface="Calibri"/>
              </a:rPr>
              <a:t>      1.   To prevent the degradation of the nighttime visual environment by production of unsightly and dangerous glare;</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i="0" lang="en" sz="1400" u="none" cap="none" strike="noStrike">
                <a:solidFill>
                  <a:schemeClr val="dk1"/>
                </a:solidFill>
                <a:latin typeface="Calibri"/>
                <a:ea typeface="Calibri"/>
                <a:cs typeface="Calibri"/>
                <a:sym typeface="Calibri"/>
              </a:rPr>
              <a:t>      2.   To create lighting practices that promote the health and safety of Summit County's citizens and visitors;</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i="0" lang="en" sz="1400" u="none" cap="none" strike="noStrike">
                <a:solidFill>
                  <a:schemeClr val="dk1"/>
                </a:solidFill>
                <a:latin typeface="Calibri"/>
                <a:ea typeface="Calibri"/>
                <a:cs typeface="Calibri"/>
                <a:sym typeface="Calibri"/>
              </a:rPr>
              <a:t>      3.   To prevent unnecessary waste of energy and resources in the production of excessive light or wasted light;</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700"/>
              </a:spcAft>
              <a:buClr>
                <a:srgbClr val="000000"/>
              </a:buClr>
              <a:buSzPts val="1200"/>
              <a:buFont typeface="Arial"/>
              <a:buNone/>
            </a:pPr>
            <a:r>
              <a:rPr i="0" lang="en" sz="1400" u="none" cap="none" strike="noStrike">
                <a:solidFill>
                  <a:schemeClr val="dk1"/>
                </a:solidFill>
                <a:latin typeface="Calibri"/>
                <a:ea typeface="Calibri"/>
                <a:cs typeface="Calibri"/>
                <a:sym typeface="Calibri"/>
              </a:rPr>
              <a:t>      4.   To prevent interference in the use or enjoyment of property which is not intended to be illuminated at night and the loss of the scenic view of the night sky due to increased urban sky-glow.</a:t>
            </a:r>
            <a:endParaRPr i="0" sz="1400" u="none" cap="none" strike="noStrike">
              <a:solidFill>
                <a:schemeClr val="dk1"/>
              </a:solidFill>
              <a:latin typeface="Calibri"/>
              <a:ea typeface="Calibri"/>
              <a:cs typeface="Calibri"/>
              <a:sym typeface="Calibri"/>
            </a:endParaRPr>
          </a:p>
        </p:txBody>
      </p:sp>
      <p:sp>
        <p:nvSpPr>
          <p:cNvPr id="300" name="Google Shape;300;p44"/>
          <p:cNvSpPr txBox="1"/>
          <p:nvPr/>
        </p:nvSpPr>
        <p:spPr>
          <a:xfrm>
            <a:off x="4485500" y="797100"/>
            <a:ext cx="4503900" cy="3460800"/>
          </a:xfrm>
          <a:prstGeom prst="rect">
            <a:avLst/>
          </a:prstGeom>
          <a:solidFill>
            <a:schemeClr val="lt2"/>
          </a:solidFill>
          <a:ln>
            <a:noFill/>
          </a:ln>
        </p:spPr>
        <p:txBody>
          <a:bodyPr anchorCtr="0" anchor="t" bIns="68575" lIns="68575" spcFirstLastPara="1" rIns="68575" wrap="square" tIns="68575">
            <a:spAutoFit/>
          </a:bodyPr>
          <a:lstStyle/>
          <a:p>
            <a:pPr indent="0" lvl="0" marL="0" marR="0" rtl="0" algn="l">
              <a:lnSpc>
                <a:spcPct val="100000"/>
              </a:lnSpc>
              <a:spcBef>
                <a:spcPts val="700"/>
              </a:spcBef>
              <a:spcAft>
                <a:spcPts val="0"/>
              </a:spcAft>
              <a:buClr>
                <a:srgbClr val="000000"/>
              </a:buClr>
              <a:buSzPts val="1200"/>
              <a:buFont typeface="Arial"/>
              <a:buNone/>
            </a:pPr>
            <a:r>
              <a:rPr i="0" lang="en" sz="1400" u="none" cap="none" strike="noStrike">
                <a:solidFill>
                  <a:schemeClr val="dk1"/>
                </a:solidFill>
                <a:latin typeface="Calibri"/>
                <a:ea typeface="Calibri"/>
                <a:cs typeface="Calibri"/>
                <a:sym typeface="Calibri"/>
              </a:rPr>
              <a:t>1</a:t>
            </a:r>
            <a:r>
              <a:rPr lang="en" sz="1400">
                <a:solidFill>
                  <a:schemeClr val="dk1"/>
                </a:solidFill>
                <a:latin typeface="Calibri"/>
                <a:ea typeface="Calibri"/>
                <a:cs typeface="Calibri"/>
                <a:sym typeface="Calibri"/>
              </a:rPr>
              <a:t>0</a:t>
            </a:r>
            <a:r>
              <a:rPr i="0" lang="en" sz="1400" u="none" cap="none" strike="noStrike">
                <a:solidFill>
                  <a:schemeClr val="dk1"/>
                </a:solidFill>
                <a:latin typeface="Calibri"/>
                <a:ea typeface="Calibri"/>
                <a:cs typeface="Calibri"/>
                <a:sym typeface="Calibri"/>
              </a:rPr>
              <a:t>-</a:t>
            </a:r>
            <a:r>
              <a:rPr lang="en" sz="1400">
                <a:solidFill>
                  <a:schemeClr val="dk1"/>
                </a:solidFill>
                <a:latin typeface="Calibri"/>
                <a:ea typeface="Calibri"/>
                <a:cs typeface="Calibri"/>
                <a:sym typeface="Calibri"/>
              </a:rPr>
              <a:t>4</a:t>
            </a:r>
            <a:r>
              <a:rPr i="0" lang="en" sz="1400" u="none" cap="none" strike="noStrike">
                <a:solidFill>
                  <a:schemeClr val="dk1"/>
                </a:solidFill>
                <a:latin typeface="Calibri"/>
                <a:ea typeface="Calibri"/>
                <a:cs typeface="Calibri"/>
                <a:sym typeface="Calibri"/>
              </a:rPr>
              <a:t>-20: L</a:t>
            </a:r>
            <a:r>
              <a:rPr lang="en" sz="1400">
                <a:solidFill>
                  <a:schemeClr val="dk1"/>
                </a:solidFill>
                <a:latin typeface="Calibri"/>
                <a:ea typeface="Calibri"/>
                <a:cs typeface="Calibri"/>
                <a:sym typeface="Calibri"/>
              </a:rPr>
              <a:t>ANDSCAPING</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700"/>
              </a:spcBef>
              <a:spcAft>
                <a:spcPts val="700"/>
              </a:spcAft>
              <a:buClr>
                <a:srgbClr val="000000"/>
              </a:buClr>
              <a:buSzPts val="1200"/>
              <a:buFont typeface="Arial"/>
              <a:buNone/>
            </a:pPr>
            <a:r>
              <a:rPr lang="en" sz="1400">
                <a:solidFill>
                  <a:schemeClr val="dk1"/>
                </a:solidFill>
                <a:latin typeface="Calibri"/>
                <a:ea typeface="Calibri"/>
                <a:cs typeface="Calibri"/>
                <a:sym typeface="Calibri"/>
              </a:rPr>
              <a:t>A.   Purpose: The purpose of these landscape regulations is to promote water conservation and prevent water waste through the implementation of xeriscape landscaping principles to ensure that the quality and character of the landscaping in the Snyderville Basin reflects the high desert nature of the area. Landscaping should protect and enhance the community's environmental, economic, recreational, and aesthetic resources by promoting efficient use of water, reducing water waste, and establishing a structure for the design, installation, and maintenance of xeriscape landscaping areas. Where possible, it is encouraged that native vegetation areas be protected during construction and retained thereafter. The use of turf should be limited to the greatest extent possible.</a:t>
            </a:r>
            <a:endParaRPr i="0" sz="1400" u="none" cap="none" strike="noStrike">
              <a:solidFill>
                <a:schemeClr val="dk1"/>
              </a:solidFill>
              <a:latin typeface="Calibri"/>
              <a:ea typeface="Calibri"/>
              <a:cs typeface="Calibri"/>
              <a:sym typeface="Calibri"/>
            </a:endParaRPr>
          </a:p>
        </p:txBody>
      </p:sp>
      <p:sp>
        <p:nvSpPr>
          <p:cNvPr id="301" name="Google Shape;301;p44"/>
          <p:cNvSpPr txBox="1"/>
          <p:nvPr>
            <p:ph type="title"/>
          </p:nvPr>
        </p:nvSpPr>
        <p:spPr>
          <a:xfrm>
            <a:off x="4824356" y="62906"/>
            <a:ext cx="4065000" cy="6927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FFFFF0"/>
              </a:buClr>
              <a:buSzPts val="2400"/>
              <a:buFont typeface="Calibri"/>
              <a:buNone/>
            </a:pPr>
            <a:r>
              <a:rPr b="1" lang="en" sz="1800">
                <a:solidFill>
                  <a:schemeClr val="dk2"/>
                </a:solidFill>
                <a:latin typeface="Calibri"/>
                <a:ea typeface="Calibri"/>
                <a:cs typeface="Calibri"/>
                <a:sym typeface="Calibri"/>
              </a:rPr>
              <a:t>Snyderville Basin Development Code Landscaping Regulations</a:t>
            </a:r>
            <a:endParaRPr sz="1800">
              <a:solidFill>
                <a:schemeClr val="dk2"/>
              </a:solidFill>
              <a:latin typeface="Calibri"/>
              <a:ea typeface="Calibri"/>
              <a:cs typeface="Calibri"/>
              <a:sym typeface="Calibri"/>
            </a:endParaRPr>
          </a:p>
        </p:txBody>
      </p:sp>
      <p:sp>
        <p:nvSpPr>
          <p:cNvPr id="302" name="Google Shape;302;p44"/>
          <p:cNvSpPr txBox="1"/>
          <p:nvPr/>
        </p:nvSpPr>
        <p:spPr>
          <a:xfrm>
            <a:off x="359888" y="4509413"/>
            <a:ext cx="8424300" cy="569400"/>
          </a:xfrm>
          <a:prstGeom prst="rect">
            <a:avLst/>
          </a:prstGeom>
          <a:solidFill>
            <a:srgbClr val="4287C7"/>
          </a:solid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100"/>
              <a:buFont typeface="Arial"/>
              <a:buNone/>
            </a:pPr>
            <a:r>
              <a:rPr i="1" lang="en" sz="1400">
                <a:solidFill>
                  <a:schemeClr val="lt1"/>
                </a:solidFill>
                <a:latin typeface="Calibri"/>
                <a:ea typeface="Calibri"/>
                <a:cs typeface="Calibri"/>
                <a:sym typeface="Calibri"/>
              </a:rPr>
              <a:t>Other examples include: language around rooftop and ground mount solar and coming soon, EV readiness language. Also, </a:t>
            </a:r>
            <a:r>
              <a:rPr i="1" lang="en" sz="1400" u="sng">
                <a:solidFill>
                  <a:schemeClr val="lt1"/>
                </a:solidFill>
                <a:latin typeface="Calibri"/>
                <a:ea typeface="Calibri"/>
                <a:cs typeface="Calibri"/>
                <a:sym typeface="Calibri"/>
                <a:hlinkClick r:id="rId3">
                  <a:extLst>
                    <a:ext uri="{A12FA001-AC4F-418D-AE19-62706E023703}">
                      <ahyp:hlinkClr val="tx"/>
                    </a:ext>
                  </a:extLst>
                </a:hlinkClick>
              </a:rPr>
              <a:t>concurrency</a:t>
            </a:r>
            <a:r>
              <a:rPr i="1" lang="en" sz="1400">
                <a:solidFill>
                  <a:schemeClr val="lt1"/>
                </a:solidFill>
                <a:latin typeface="Calibri"/>
                <a:ea typeface="Calibri"/>
                <a:cs typeface="Calibri"/>
                <a:sym typeface="Calibri"/>
              </a:rPr>
              <a:t> program in Health Code</a:t>
            </a:r>
            <a:endParaRPr i="1" sz="14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07" name="Shape 307"/>
        <p:cNvGrpSpPr/>
        <p:nvPr/>
      </p:nvGrpSpPr>
      <p:grpSpPr>
        <a:xfrm>
          <a:off x="0" y="0"/>
          <a:ext cx="0" cy="0"/>
          <a:chOff x="0" y="0"/>
          <a:chExt cx="0" cy="0"/>
        </a:xfrm>
      </p:grpSpPr>
      <p:sp>
        <p:nvSpPr>
          <p:cNvPr id="308" name="Google Shape;308;p45"/>
          <p:cNvSpPr txBox="1"/>
          <p:nvPr>
            <p:ph type="title"/>
          </p:nvPr>
        </p:nvSpPr>
        <p:spPr>
          <a:xfrm>
            <a:off x="530513" y="343894"/>
            <a:ext cx="7907100" cy="8067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FFFFF0"/>
              </a:buClr>
              <a:buSzPts val="2400"/>
              <a:buFont typeface="Calibri"/>
              <a:buNone/>
            </a:pPr>
            <a:r>
              <a:rPr b="1" lang="en" sz="2000">
                <a:solidFill>
                  <a:schemeClr val="dk2"/>
                </a:solidFill>
                <a:latin typeface="Calibri"/>
                <a:ea typeface="Calibri"/>
                <a:cs typeface="Calibri"/>
                <a:sym typeface="Calibri"/>
              </a:rPr>
              <a:t>Sustainable development is about a lot more than individual buildings AND buildings are really important too</a:t>
            </a:r>
            <a:endParaRPr sz="2300">
              <a:solidFill>
                <a:schemeClr val="dk2"/>
              </a:solidFill>
              <a:latin typeface="Calibri"/>
              <a:ea typeface="Calibri"/>
              <a:cs typeface="Calibri"/>
              <a:sym typeface="Calibri"/>
            </a:endParaRPr>
          </a:p>
        </p:txBody>
      </p:sp>
      <p:sp>
        <p:nvSpPr>
          <p:cNvPr id="309" name="Google Shape;309;p45"/>
          <p:cNvSpPr txBox="1"/>
          <p:nvPr/>
        </p:nvSpPr>
        <p:spPr>
          <a:xfrm>
            <a:off x="530525" y="1505475"/>
            <a:ext cx="8215800" cy="2162700"/>
          </a:xfrm>
          <a:prstGeom prst="rect">
            <a:avLst/>
          </a:prstGeom>
          <a:noFill/>
          <a:ln>
            <a:noFill/>
          </a:ln>
        </p:spPr>
        <p:txBody>
          <a:bodyPr anchorCtr="0" anchor="t" bIns="34275" lIns="68575" spcFirstLastPara="1" rIns="68575" wrap="square" tIns="34275">
            <a:spAutoFit/>
          </a:bodyPr>
          <a:lstStyle/>
          <a:p>
            <a:pPr indent="-273050" lvl="0" marL="342900" marR="0" rtl="0" algn="l">
              <a:lnSpc>
                <a:spcPct val="100000"/>
              </a:lnSpc>
              <a:spcBef>
                <a:spcPts val="0"/>
              </a:spcBef>
              <a:spcAft>
                <a:spcPts val="0"/>
              </a:spcAft>
              <a:buClr>
                <a:schemeClr val="dk2"/>
              </a:buClr>
              <a:buSzPts val="1700"/>
              <a:buFont typeface="Calibri"/>
              <a:buChar char="●"/>
            </a:pPr>
            <a:r>
              <a:rPr lang="en" sz="1700">
                <a:solidFill>
                  <a:schemeClr val="dk2"/>
                </a:solidFill>
                <a:latin typeface="Calibri"/>
                <a:ea typeface="Calibri"/>
                <a:cs typeface="Calibri"/>
                <a:sym typeface="Calibri"/>
              </a:rPr>
              <a:t>When it comes to building code, there is no home rule in Utah</a:t>
            </a:r>
            <a:endParaRPr sz="1700">
              <a:solidFill>
                <a:schemeClr val="dk2"/>
              </a:solidFill>
              <a:latin typeface="Calibri"/>
              <a:ea typeface="Calibri"/>
              <a:cs typeface="Calibri"/>
              <a:sym typeface="Calibri"/>
            </a:endParaRPr>
          </a:p>
          <a:p>
            <a:pPr indent="-273050" lvl="0" marL="342900" marR="0" rtl="0" algn="l">
              <a:lnSpc>
                <a:spcPct val="100000"/>
              </a:lnSpc>
              <a:spcBef>
                <a:spcPts val="0"/>
              </a:spcBef>
              <a:spcAft>
                <a:spcPts val="0"/>
              </a:spcAft>
              <a:buClr>
                <a:schemeClr val="dk2"/>
              </a:buClr>
              <a:buSzPts val="1700"/>
              <a:buFont typeface="Calibri"/>
              <a:buChar char="●"/>
            </a:pPr>
            <a:r>
              <a:rPr lang="en" sz="1700">
                <a:solidFill>
                  <a:schemeClr val="dk2"/>
                </a:solidFill>
                <a:latin typeface="Calibri"/>
                <a:ea typeface="Calibri"/>
                <a:cs typeface="Calibri"/>
                <a:sym typeface="Calibri"/>
              </a:rPr>
              <a:t>This means that the state sets building code</a:t>
            </a:r>
            <a:endParaRPr sz="1700">
              <a:solidFill>
                <a:schemeClr val="dk2"/>
              </a:solidFill>
              <a:latin typeface="Calibri"/>
              <a:ea typeface="Calibri"/>
              <a:cs typeface="Calibri"/>
              <a:sym typeface="Calibri"/>
            </a:endParaRPr>
          </a:p>
          <a:p>
            <a:pPr indent="-273050" lvl="1" marL="685800" marR="0" rtl="0" algn="l">
              <a:lnSpc>
                <a:spcPct val="100000"/>
              </a:lnSpc>
              <a:spcBef>
                <a:spcPts val="0"/>
              </a:spcBef>
              <a:spcAft>
                <a:spcPts val="0"/>
              </a:spcAft>
              <a:buClr>
                <a:schemeClr val="dk2"/>
              </a:buClr>
              <a:buSzPts val="1700"/>
              <a:buFont typeface="Calibri"/>
              <a:buChar char="○"/>
            </a:pPr>
            <a:r>
              <a:rPr lang="en" sz="1700">
                <a:solidFill>
                  <a:schemeClr val="dk2"/>
                </a:solidFill>
                <a:latin typeface="Calibri"/>
                <a:ea typeface="Calibri"/>
                <a:cs typeface="Calibri"/>
                <a:sym typeface="Calibri"/>
              </a:rPr>
              <a:t>Residential: a version of the 2015 International Energy Conservation Code (IECC)</a:t>
            </a:r>
            <a:endParaRPr sz="1700">
              <a:solidFill>
                <a:schemeClr val="dk2"/>
              </a:solidFill>
              <a:latin typeface="Calibri"/>
              <a:ea typeface="Calibri"/>
              <a:cs typeface="Calibri"/>
              <a:sym typeface="Calibri"/>
            </a:endParaRPr>
          </a:p>
          <a:p>
            <a:pPr indent="-273050" lvl="1" marL="685800" marR="0" rtl="0" algn="l">
              <a:lnSpc>
                <a:spcPct val="100000"/>
              </a:lnSpc>
              <a:spcBef>
                <a:spcPts val="0"/>
              </a:spcBef>
              <a:spcAft>
                <a:spcPts val="0"/>
              </a:spcAft>
              <a:buClr>
                <a:schemeClr val="dk2"/>
              </a:buClr>
              <a:buSzPts val="1700"/>
              <a:buFont typeface="Calibri"/>
              <a:buChar char="○"/>
            </a:pPr>
            <a:r>
              <a:rPr lang="en" sz="1700">
                <a:solidFill>
                  <a:schemeClr val="dk2"/>
                </a:solidFill>
                <a:latin typeface="Calibri"/>
                <a:ea typeface="Calibri"/>
                <a:cs typeface="Calibri"/>
                <a:sym typeface="Calibri"/>
              </a:rPr>
              <a:t>Commercial: a version of the 2021 International Energy Conservation Code (IECC)</a:t>
            </a:r>
            <a:endParaRPr sz="1700">
              <a:solidFill>
                <a:schemeClr val="dk2"/>
              </a:solidFill>
              <a:latin typeface="Calibri"/>
              <a:ea typeface="Calibri"/>
              <a:cs typeface="Calibri"/>
              <a:sym typeface="Calibri"/>
            </a:endParaRPr>
          </a:p>
          <a:p>
            <a:pPr indent="-273050" lvl="0" marL="342900" marR="0" rtl="0" algn="l">
              <a:lnSpc>
                <a:spcPct val="100000"/>
              </a:lnSpc>
              <a:spcBef>
                <a:spcPts val="0"/>
              </a:spcBef>
              <a:spcAft>
                <a:spcPts val="0"/>
              </a:spcAft>
              <a:buClr>
                <a:schemeClr val="dk2"/>
              </a:buClr>
              <a:buSzPts val="1700"/>
              <a:buFont typeface="Calibri"/>
              <a:buChar char="●"/>
            </a:pPr>
            <a:r>
              <a:rPr lang="en" sz="1700">
                <a:solidFill>
                  <a:schemeClr val="dk2"/>
                </a:solidFill>
                <a:latin typeface="Calibri"/>
                <a:ea typeface="Calibri"/>
                <a:cs typeface="Calibri"/>
                <a:sym typeface="Calibri"/>
              </a:rPr>
              <a:t>Sustainability and clean energy advocates would like to see the residential code updated and studies indicate positive environmental and economic outcomes of doing so</a:t>
            </a:r>
            <a:endParaRPr sz="1700">
              <a:solidFill>
                <a:schemeClr val="dk2"/>
              </a:solidFill>
              <a:latin typeface="Calibri"/>
              <a:ea typeface="Calibri"/>
              <a:cs typeface="Calibri"/>
              <a:sym typeface="Calibri"/>
            </a:endParaRPr>
          </a:p>
          <a:p>
            <a:pPr indent="-273050" lvl="1" marL="685800" marR="0" rtl="0" algn="l">
              <a:lnSpc>
                <a:spcPct val="100000"/>
              </a:lnSpc>
              <a:spcBef>
                <a:spcPts val="0"/>
              </a:spcBef>
              <a:spcAft>
                <a:spcPts val="0"/>
              </a:spcAft>
              <a:buClr>
                <a:schemeClr val="dk2"/>
              </a:buClr>
              <a:buSzPts val="1700"/>
              <a:buFont typeface="Calibri"/>
              <a:buChar char="○"/>
            </a:pPr>
            <a:r>
              <a:rPr lang="en" sz="1700" u="sng">
                <a:solidFill>
                  <a:schemeClr val="hlink"/>
                </a:solidFill>
                <a:latin typeface="Calibri"/>
                <a:ea typeface="Calibri"/>
                <a:cs typeface="Calibri"/>
                <a:sym typeface="Calibri"/>
                <a:hlinkClick r:id="rId3"/>
              </a:rPr>
              <a:t>The Economics of All-Electric New Construction in Utah</a:t>
            </a:r>
            <a:endParaRPr sz="1700">
              <a:solidFill>
                <a:schemeClr val="dk2"/>
              </a:solidFill>
              <a:latin typeface="Calibri"/>
              <a:ea typeface="Calibri"/>
              <a:cs typeface="Calibri"/>
              <a:sym typeface="Calibri"/>
            </a:endParaRPr>
          </a:p>
          <a:p>
            <a:pPr indent="-273050" lvl="1" marL="685800" marR="0" rtl="0" algn="l">
              <a:lnSpc>
                <a:spcPct val="100000"/>
              </a:lnSpc>
              <a:spcBef>
                <a:spcPts val="0"/>
              </a:spcBef>
              <a:spcAft>
                <a:spcPts val="0"/>
              </a:spcAft>
              <a:buClr>
                <a:schemeClr val="dk2"/>
              </a:buClr>
              <a:buSzPts val="1700"/>
              <a:buFont typeface="Calibri"/>
              <a:buChar char="○"/>
            </a:pPr>
            <a:r>
              <a:rPr lang="en" sz="1700" u="sng">
                <a:solidFill>
                  <a:schemeClr val="hlink"/>
                </a:solidFill>
                <a:latin typeface="Calibri"/>
                <a:ea typeface="Calibri"/>
                <a:cs typeface="Calibri"/>
                <a:sym typeface="Calibri"/>
                <a:hlinkClick r:id="rId4"/>
              </a:rPr>
              <a:t>Impacts of Model Building Energy Codes</a:t>
            </a:r>
            <a:endParaRPr sz="1700">
              <a:solidFill>
                <a:schemeClr val="dk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u="sng">
                <a:latin typeface="Comfortaa"/>
                <a:ea typeface="Comfortaa"/>
                <a:cs typeface="Comfortaa"/>
                <a:sym typeface="Comfortaa"/>
              </a:rPr>
              <a:t>Agenda</a:t>
            </a:r>
            <a:endParaRPr u="sng">
              <a:latin typeface="Comfortaa"/>
              <a:ea typeface="Comfortaa"/>
              <a:cs typeface="Comfortaa"/>
              <a:sym typeface="Comfortaa"/>
            </a:endParaRPr>
          </a:p>
        </p:txBody>
      </p:sp>
      <p:sp>
        <p:nvSpPr>
          <p:cNvPr id="149" name="Google Shape;149;p28"/>
          <p:cNvSpPr txBox="1"/>
          <p:nvPr>
            <p:ph idx="1" type="body"/>
          </p:nvPr>
        </p:nvSpPr>
        <p:spPr>
          <a:xfrm>
            <a:off x="311700" y="1304750"/>
            <a:ext cx="8520600" cy="3276300"/>
          </a:xfrm>
          <a:prstGeom prst="rect">
            <a:avLst/>
          </a:prstGeom>
        </p:spPr>
        <p:txBody>
          <a:bodyPr anchorCtr="0" anchor="t" bIns="91425" lIns="91425" spcFirstLastPara="1" rIns="91425" wrap="square" tIns="91425">
            <a:normAutofit/>
          </a:bodyPr>
          <a:lstStyle/>
          <a:p>
            <a:pPr indent="-336550" lvl="0" marL="457200" marR="1524000" rtl="0" algn="l">
              <a:lnSpc>
                <a:spcPct val="100000"/>
              </a:lnSpc>
              <a:spcBef>
                <a:spcPts val="900"/>
              </a:spcBef>
              <a:spcAft>
                <a:spcPts val="0"/>
              </a:spcAft>
              <a:buClr>
                <a:schemeClr val="dk1"/>
              </a:buClr>
              <a:buSzPts val="1700"/>
              <a:buFont typeface="Comfortaa"/>
              <a:buChar char="●"/>
            </a:pPr>
            <a:r>
              <a:rPr lang="en" sz="1700">
                <a:solidFill>
                  <a:schemeClr val="dk1"/>
                </a:solidFill>
                <a:latin typeface="Comfortaa"/>
                <a:ea typeface="Comfortaa"/>
                <a:cs typeface="Comfortaa"/>
                <a:sym typeface="Comfortaa"/>
              </a:rPr>
              <a:t>Review</a:t>
            </a:r>
            <a:endParaRPr sz="1700">
              <a:solidFill>
                <a:schemeClr val="dk1"/>
              </a:solidFill>
              <a:latin typeface="Comfortaa"/>
              <a:ea typeface="Comfortaa"/>
              <a:cs typeface="Comfortaa"/>
              <a:sym typeface="Comfortaa"/>
            </a:endParaRPr>
          </a:p>
          <a:p>
            <a:pPr indent="-336550" lvl="0" marL="457200" marR="0" rtl="0" algn="l">
              <a:lnSpc>
                <a:spcPct val="100000"/>
              </a:lnSpc>
              <a:spcBef>
                <a:spcPts val="0"/>
              </a:spcBef>
              <a:spcAft>
                <a:spcPts val="0"/>
              </a:spcAft>
              <a:buClr>
                <a:schemeClr val="dk1"/>
              </a:buClr>
              <a:buSzPts val="1700"/>
              <a:buFont typeface="Comfortaa"/>
              <a:buChar char="●"/>
            </a:pPr>
            <a:r>
              <a:rPr lang="en" sz="1700">
                <a:solidFill>
                  <a:schemeClr val="dk1"/>
                </a:solidFill>
                <a:latin typeface="Comfortaa"/>
                <a:ea typeface="Comfortaa"/>
                <a:cs typeface="Comfortaa"/>
                <a:sym typeface="Comfortaa"/>
              </a:rPr>
              <a:t>Guest Speaker: </a:t>
            </a:r>
            <a:endParaRPr sz="1700">
              <a:solidFill>
                <a:schemeClr val="dk1"/>
              </a:solidFill>
              <a:latin typeface="Comfortaa"/>
              <a:ea typeface="Comfortaa"/>
              <a:cs typeface="Comfortaa"/>
              <a:sym typeface="Comfortaa"/>
            </a:endParaRPr>
          </a:p>
          <a:p>
            <a:pPr indent="-336550" lvl="1" marL="914400" marR="0" rtl="0" algn="l">
              <a:lnSpc>
                <a:spcPct val="100000"/>
              </a:lnSpc>
              <a:spcBef>
                <a:spcPts val="0"/>
              </a:spcBef>
              <a:spcAft>
                <a:spcPts val="0"/>
              </a:spcAft>
              <a:buClr>
                <a:schemeClr val="dk1"/>
              </a:buClr>
              <a:buSzPts val="1700"/>
              <a:buFont typeface="Comfortaa"/>
              <a:buChar char="○"/>
            </a:pPr>
            <a:r>
              <a:rPr b="1" lang="en" sz="1700">
                <a:solidFill>
                  <a:schemeClr val="dk1"/>
                </a:solidFill>
                <a:latin typeface="Comfortaa"/>
                <a:ea typeface="Comfortaa"/>
                <a:cs typeface="Comfortaa"/>
                <a:sym typeface="Comfortaa"/>
              </a:rPr>
              <a:t>Emily Quinton: </a:t>
            </a:r>
            <a:r>
              <a:rPr lang="en" sz="1300">
                <a:solidFill>
                  <a:schemeClr val="accent2"/>
                </a:solidFill>
                <a:latin typeface="Comfortaa"/>
                <a:ea typeface="Comfortaa"/>
                <a:cs typeface="Comfortaa"/>
                <a:sym typeface="Comfortaa"/>
              </a:rPr>
              <a:t>Sustainability Program Manager, Summit County</a:t>
            </a:r>
            <a:endParaRPr sz="1300">
              <a:solidFill>
                <a:schemeClr val="accent2"/>
              </a:solidFill>
              <a:latin typeface="Comfortaa"/>
              <a:ea typeface="Comfortaa"/>
              <a:cs typeface="Comfortaa"/>
              <a:sym typeface="Comfortaa"/>
            </a:endParaRPr>
          </a:p>
          <a:p>
            <a:pPr indent="0" lvl="0" marL="0" marR="0" rtl="0" algn="l">
              <a:lnSpc>
                <a:spcPct val="100000"/>
              </a:lnSpc>
              <a:spcBef>
                <a:spcPts val="900"/>
              </a:spcBef>
              <a:spcAft>
                <a:spcPts val="0"/>
              </a:spcAft>
              <a:buNone/>
            </a:pPr>
            <a:r>
              <a:rPr b="1" i="1" lang="en" sz="1700">
                <a:solidFill>
                  <a:schemeClr val="accent2"/>
                </a:solidFill>
                <a:latin typeface="Comfortaa"/>
                <a:ea typeface="Comfortaa"/>
                <a:cs typeface="Comfortaa"/>
                <a:sym typeface="Comfortaa"/>
              </a:rPr>
              <a:t>Break</a:t>
            </a:r>
            <a:endParaRPr i="1" sz="1700">
              <a:solidFill>
                <a:schemeClr val="dk1"/>
              </a:solidFill>
              <a:latin typeface="Comfortaa"/>
              <a:ea typeface="Comfortaa"/>
              <a:cs typeface="Comfortaa"/>
              <a:sym typeface="Comfortaa"/>
            </a:endParaRPr>
          </a:p>
          <a:p>
            <a:pPr indent="-336550" lvl="0" marL="457200" marR="0" rtl="0" algn="l">
              <a:lnSpc>
                <a:spcPct val="100000"/>
              </a:lnSpc>
              <a:spcBef>
                <a:spcPts val="900"/>
              </a:spcBef>
              <a:spcAft>
                <a:spcPts val="0"/>
              </a:spcAft>
              <a:buClr>
                <a:schemeClr val="dk1"/>
              </a:buClr>
              <a:buSzPts val="1700"/>
              <a:buFont typeface="Comfortaa"/>
              <a:buChar char="●"/>
            </a:pPr>
            <a:r>
              <a:rPr lang="en" sz="1700">
                <a:solidFill>
                  <a:schemeClr val="dk1"/>
                </a:solidFill>
                <a:latin typeface="Comfortaa"/>
                <a:ea typeface="Comfortaa"/>
                <a:cs typeface="Comfortaa"/>
                <a:sym typeface="Comfortaa"/>
              </a:rPr>
              <a:t>Activity</a:t>
            </a:r>
            <a:endParaRPr sz="1700">
              <a:solidFill>
                <a:schemeClr val="dk1"/>
              </a:solidFill>
              <a:latin typeface="Comfortaa"/>
              <a:ea typeface="Comfortaa"/>
              <a:cs typeface="Comfortaa"/>
              <a:sym typeface="Comfortaa"/>
            </a:endParaRPr>
          </a:p>
          <a:p>
            <a:pPr indent="-336550" lvl="0" marL="457200" marR="0" rtl="0" algn="l">
              <a:lnSpc>
                <a:spcPct val="100000"/>
              </a:lnSpc>
              <a:spcBef>
                <a:spcPts val="0"/>
              </a:spcBef>
              <a:spcAft>
                <a:spcPts val="0"/>
              </a:spcAft>
              <a:buClr>
                <a:schemeClr val="dk1"/>
              </a:buClr>
              <a:buSzPts val="1700"/>
              <a:buFont typeface="Comfortaa"/>
              <a:buChar char="●"/>
            </a:pPr>
            <a:r>
              <a:rPr lang="en" sz="1700">
                <a:solidFill>
                  <a:schemeClr val="dk1"/>
                </a:solidFill>
                <a:latin typeface="Comfortaa"/>
                <a:ea typeface="Comfortaa"/>
                <a:cs typeface="Comfortaa"/>
                <a:sym typeface="Comfortaa"/>
              </a:rPr>
              <a:t>Final Project Work</a:t>
            </a:r>
            <a:endParaRPr sz="1700">
              <a:solidFill>
                <a:schemeClr val="dk1"/>
              </a:solidFill>
              <a:latin typeface="Comfortaa"/>
              <a:ea typeface="Comfortaa"/>
              <a:cs typeface="Comfortaa"/>
              <a:sym typeface="Comfortaa"/>
            </a:endParaRPr>
          </a:p>
          <a:p>
            <a:pPr indent="-336550" lvl="0" marL="457200" marR="0" rtl="0" algn="l">
              <a:lnSpc>
                <a:spcPct val="100000"/>
              </a:lnSpc>
              <a:spcBef>
                <a:spcPts val="0"/>
              </a:spcBef>
              <a:spcAft>
                <a:spcPts val="0"/>
              </a:spcAft>
              <a:buClr>
                <a:schemeClr val="dk1"/>
              </a:buClr>
              <a:buSzPts val="1700"/>
              <a:buFont typeface="Comfortaa"/>
              <a:buChar char="●"/>
            </a:pPr>
            <a:r>
              <a:rPr lang="en" sz="1700">
                <a:solidFill>
                  <a:schemeClr val="dk1"/>
                </a:solidFill>
                <a:latin typeface="Comfortaa"/>
                <a:ea typeface="Comfortaa"/>
                <a:cs typeface="Comfortaa"/>
                <a:sym typeface="Comfortaa"/>
              </a:rPr>
              <a:t>Wrap Up</a:t>
            </a:r>
            <a:endParaRPr sz="1700">
              <a:solidFill>
                <a:schemeClr val="dk1"/>
              </a:solidFill>
              <a:latin typeface="Comfortaa"/>
              <a:ea typeface="Comfortaa"/>
              <a:cs typeface="Comfortaa"/>
              <a:sym typeface="Comfortaa"/>
            </a:endParaRPr>
          </a:p>
          <a:p>
            <a:pPr indent="-336550" lvl="0" marL="457200" marR="0" rtl="0" algn="l">
              <a:lnSpc>
                <a:spcPct val="100000"/>
              </a:lnSpc>
              <a:spcBef>
                <a:spcPts val="0"/>
              </a:spcBef>
              <a:spcAft>
                <a:spcPts val="0"/>
              </a:spcAft>
              <a:buClr>
                <a:schemeClr val="dk1"/>
              </a:buClr>
              <a:buSzPts val="1700"/>
              <a:buFont typeface="Comfortaa"/>
              <a:buChar char="●"/>
            </a:pPr>
            <a:r>
              <a:rPr lang="en" sz="1700">
                <a:solidFill>
                  <a:schemeClr val="dk1"/>
                </a:solidFill>
                <a:latin typeface="Comfortaa"/>
                <a:ea typeface="Comfortaa"/>
                <a:cs typeface="Comfortaa"/>
                <a:sym typeface="Comfortaa"/>
              </a:rPr>
              <a:t>For Next Class</a:t>
            </a:r>
            <a:endParaRPr sz="1700">
              <a:solidFill>
                <a:schemeClr val="dk1"/>
              </a:solidFill>
              <a:latin typeface="Comfortaa"/>
              <a:ea typeface="Comfortaa"/>
              <a:cs typeface="Comfortaa"/>
              <a:sym typeface="Comforta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14" name="Shape 314"/>
        <p:cNvGrpSpPr/>
        <p:nvPr/>
      </p:nvGrpSpPr>
      <p:grpSpPr>
        <a:xfrm>
          <a:off x="0" y="0"/>
          <a:ext cx="0" cy="0"/>
          <a:chOff x="0" y="0"/>
          <a:chExt cx="0" cy="0"/>
        </a:xfrm>
      </p:grpSpPr>
      <p:sp>
        <p:nvSpPr>
          <p:cNvPr id="315" name="Google Shape;315;p46"/>
          <p:cNvSpPr txBox="1"/>
          <p:nvPr>
            <p:ph type="title"/>
          </p:nvPr>
        </p:nvSpPr>
        <p:spPr>
          <a:xfrm>
            <a:off x="230269" y="310669"/>
            <a:ext cx="8557800" cy="6927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FFFFF0"/>
              </a:buClr>
              <a:buSzPts val="2700"/>
              <a:buFont typeface="Calibri"/>
              <a:buNone/>
            </a:pPr>
            <a:r>
              <a:rPr b="1" lang="en" sz="2600">
                <a:solidFill>
                  <a:schemeClr val="dk2"/>
                </a:solidFill>
                <a:latin typeface="Calibri"/>
                <a:ea typeface="Calibri"/>
                <a:cs typeface="Calibri"/>
                <a:sym typeface="Calibri"/>
              </a:rPr>
              <a:t>Opportunities</a:t>
            </a:r>
            <a:endParaRPr sz="2900">
              <a:solidFill>
                <a:schemeClr val="dk2"/>
              </a:solidFill>
              <a:latin typeface="Calibri"/>
              <a:ea typeface="Calibri"/>
              <a:cs typeface="Calibri"/>
              <a:sym typeface="Calibri"/>
            </a:endParaRPr>
          </a:p>
        </p:txBody>
      </p:sp>
      <p:sp>
        <p:nvSpPr>
          <p:cNvPr id="316" name="Google Shape;316;p46"/>
          <p:cNvSpPr txBox="1"/>
          <p:nvPr/>
        </p:nvSpPr>
        <p:spPr>
          <a:xfrm>
            <a:off x="620194" y="1457100"/>
            <a:ext cx="33927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600"/>
              <a:buFont typeface="Arial"/>
              <a:buNone/>
            </a:pPr>
            <a:r>
              <a:t/>
            </a:r>
            <a:endParaRPr sz="1500" u="none" cap="none" strike="noStrike">
              <a:solidFill>
                <a:schemeClr val="dk2"/>
              </a:solidFill>
              <a:latin typeface="Calibri"/>
              <a:ea typeface="Calibri"/>
              <a:cs typeface="Calibri"/>
              <a:sym typeface="Calibri"/>
            </a:endParaRPr>
          </a:p>
        </p:txBody>
      </p:sp>
      <p:sp>
        <p:nvSpPr>
          <p:cNvPr id="317" name="Google Shape;317;p46"/>
          <p:cNvSpPr txBox="1"/>
          <p:nvPr/>
        </p:nvSpPr>
        <p:spPr>
          <a:xfrm>
            <a:off x="0" y="1099550"/>
            <a:ext cx="6023700" cy="3932700"/>
          </a:xfrm>
          <a:prstGeom prst="rect">
            <a:avLst/>
          </a:prstGeom>
          <a:noFill/>
          <a:ln>
            <a:noFill/>
          </a:ln>
        </p:spPr>
        <p:txBody>
          <a:bodyPr anchorCtr="0" anchor="t" bIns="68575" lIns="68575" spcFirstLastPara="1" rIns="68575" wrap="square" tIns="68575">
            <a:noAutofit/>
          </a:bodyPr>
          <a:lstStyle/>
          <a:p>
            <a:pPr indent="-266700" lvl="0" marL="342900" rtl="0" algn="l">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Scan through Summit County code and you will see sustainable development come to life in many ways. AND there are lots of opportunities to better integrate and reframe around sustainable development values and principles.</a:t>
            </a:r>
            <a:endParaRPr sz="1600">
              <a:solidFill>
                <a:schemeClr val="dk2"/>
              </a:solidFill>
              <a:latin typeface="Calibri"/>
              <a:ea typeface="Calibri"/>
              <a:cs typeface="Calibri"/>
              <a:sym typeface="Calibri"/>
            </a:endParaRPr>
          </a:p>
          <a:p>
            <a:pPr indent="-266700" lvl="0" marL="342900" rtl="0" algn="l">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If this is something you care about and want to explore more:</a:t>
            </a:r>
            <a:endParaRPr sz="1600">
              <a:solidFill>
                <a:schemeClr val="dk2"/>
              </a:solidFill>
              <a:latin typeface="Calibri"/>
              <a:ea typeface="Calibri"/>
              <a:cs typeface="Calibri"/>
              <a:sym typeface="Calibri"/>
            </a:endParaRPr>
          </a:p>
          <a:p>
            <a:pPr indent="-266700" lvl="1" marL="685800" rtl="0" algn="l">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As a final Community Planning Lab project you could…</a:t>
            </a:r>
            <a:endParaRPr sz="1600">
              <a:solidFill>
                <a:schemeClr val="dk2"/>
              </a:solidFill>
              <a:latin typeface="Calibri"/>
              <a:ea typeface="Calibri"/>
              <a:cs typeface="Calibri"/>
              <a:sym typeface="Calibri"/>
            </a:endParaRPr>
          </a:p>
          <a:p>
            <a:pPr indent="-266700" lvl="2" marL="1028700" rtl="0" algn="l">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Explore recommending a code amendment</a:t>
            </a:r>
            <a:endParaRPr sz="1600">
              <a:solidFill>
                <a:schemeClr val="dk2"/>
              </a:solidFill>
              <a:latin typeface="Calibri"/>
              <a:ea typeface="Calibri"/>
              <a:cs typeface="Calibri"/>
              <a:sym typeface="Calibri"/>
            </a:endParaRPr>
          </a:p>
          <a:p>
            <a:pPr indent="-266700" lvl="2" marL="1028700" rtl="0" algn="l">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Present a case study from another community</a:t>
            </a:r>
            <a:endParaRPr sz="1600">
              <a:solidFill>
                <a:schemeClr val="dk2"/>
              </a:solidFill>
              <a:latin typeface="Calibri"/>
              <a:ea typeface="Calibri"/>
              <a:cs typeface="Calibri"/>
              <a:sym typeface="Calibri"/>
            </a:endParaRPr>
          </a:p>
          <a:p>
            <a:pPr indent="-266700" lvl="2" marL="1028700" rtl="0" algn="l">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Develop and evaluate existing code against a sustainable development scorecard</a:t>
            </a:r>
            <a:endParaRPr sz="1600">
              <a:solidFill>
                <a:schemeClr val="dk2"/>
              </a:solidFill>
              <a:latin typeface="Calibri"/>
              <a:ea typeface="Calibri"/>
              <a:cs typeface="Calibri"/>
              <a:sym typeface="Calibri"/>
            </a:endParaRPr>
          </a:p>
          <a:p>
            <a:pPr indent="-266700" lvl="1" marL="685800" rtl="0" algn="l">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Listen to Planning Commission and Council meetings. Consider how discussions support or hinder sustainable development</a:t>
            </a:r>
            <a:endParaRPr sz="1600">
              <a:solidFill>
                <a:schemeClr val="dk2"/>
              </a:solidFill>
              <a:latin typeface="Calibri"/>
              <a:ea typeface="Calibri"/>
              <a:cs typeface="Calibri"/>
              <a:sym typeface="Calibri"/>
            </a:endParaRPr>
          </a:p>
          <a:p>
            <a:pPr indent="-266700" lvl="1" marL="685800" rtl="0" algn="l">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Prepare a public comment to share your priorities for sustainable development and/or reflect how a particular development proposal impacts sustainability </a:t>
            </a:r>
            <a:endParaRPr sz="1600">
              <a:solidFill>
                <a:schemeClr val="dk2"/>
              </a:solidFill>
              <a:latin typeface="Calibri"/>
              <a:ea typeface="Calibri"/>
              <a:cs typeface="Calibri"/>
              <a:sym typeface="Calibri"/>
            </a:endParaRPr>
          </a:p>
        </p:txBody>
      </p:sp>
      <p:pic>
        <p:nvPicPr>
          <p:cNvPr id="318" name="Google Shape;318;p46"/>
          <p:cNvPicPr preferRelativeResize="0"/>
          <p:nvPr/>
        </p:nvPicPr>
        <p:blipFill rotWithShape="1">
          <a:blip r:embed="rId3">
            <a:alphaModFix/>
          </a:blip>
          <a:srcRect b="5066" l="7794" r="7387" t="5735"/>
          <a:stretch/>
        </p:blipFill>
        <p:spPr>
          <a:xfrm>
            <a:off x="6023931" y="1043544"/>
            <a:ext cx="2877430" cy="2420944"/>
          </a:xfrm>
          <a:prstGeom prst="rect">
            <a:avLst/>
          </a:prstGeom>
          <a:noFill/>
          <a:ln>
            <a:noFill/>
          </a:ln>
        </p:spPr>
      </p:pic>
      <p:sp>
        <p:nvSpPr>
          <p:cNvPr id="319" name="Google Shape;319;p46"/>
          <p:cNvSpPr txBox="1"/>
          <p:nvPr/>
        </p:nvSpPr>
        <p:spPr>
          <a:xfrm>
            <a:off x="6023844" y="3504663"/>
            <a:ext cx="2877600" cy="4773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100">
                <a:latin typeface="Calibri"/>
                <a:ea typeface="Calibri"/>
                <a:cs typeface="Calibri"/>
                <a:sym typeface="Calibri"/>
              </a:rPr>
              <a:t>Climate Venn from Dr. Ayana Elizabeth Johnson: </a:t>
            </a:r>
            <a:r>
              <a:rPr lang="en" sz="1100" u="sng">
                <a:solidFill>
                  <a:schemeClr val="hlink"/>
                </a:solidFill>
                <a:latin typeface="Calibri"/>
                <a:ea typeface="Calibri"/>
                <a:cs typeface="Calibri"/>
                <a:sym typeface="Calibri"/>
                <a:hlinkClick r:id="rId4"/>
              </a:rPr>
              <a:t>website</a:t>
            </a:r>
            <a:r>
              <a:rPr lang="en" sz="1100">
                <a:latin typeface="Calibri"/>
                <a:ea typeface="Calibri"/>
                <a:cs typeface="Calibri"/>
                <a:sym typeface="Calibri"/>
              </a:rPr>
              <a:t> and </a:t>
            </a:r>
            <a:r>
              <a:rPr lang="en" sz="1100" u="sng">
                <a:solidFill>
                  <a:schemeClr val="hlink"/>
                </a:solidFill>
                <a:latin typeface="Calibri"/>
                <a:ea typeface="Calibri"/>
                <a:cs typeface="Calibri"/>
                <a:sym typeface="Calibri"/>
                <a:hlinkClick r:id="rId5"/>
              </a:rPr>
              <a:t>Ted Talk</a:t>
            </a:r>
            <a:endParaRPr sz="11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7"/>
          <p:cNvSpPr txBox="1"/>
          <p:nvPr>
            <p:ph type="title"/>
          </p:nvPr>
        </p:nvSpPr>
        <p:spPr>
          <a:xfrm>
            <a:off x="2849063" y="1929244"/>
            <a:ext cx="3445800" cy="976200"/>
          </a:xfrm>
          <a:prstGeom prst="rect">
            <a:avLst/>
          </a:prstGeom>
        </p:spPr>
        <p:txBody>
          <a:bodyPr anchorCtr="0" anchor="b" bIns="34275" lIns="68575" spcFirstLastPara="1" rIns="68575" wrap="square" tIns="34275">
            <a:normAutofit/>
          </a:bodyPr>
          <a:lstStyle/>
          <a:p>
            <a:pPr indent="0" lvl="0" marL="0" rtl="0" algn="ctr">
              <a:spcBef>
                <a:spcPts val="0"/>
              </a:spcBef>
              <a:spcAft>
                <a:spcPts val="0"/>
              </a:spcAft>
              <a:buNone/>
            </a:pPr>
            <a:r>
              <a:rPr lang="en" sz="3500">
                <a:latin typeface="Calibri"/>
                <a:ea typeface="Calibri"/>
                <a:cs typeface="Calibri"/>
                <a:sym typeface="Calibri"/>
              </a:rPr>
              <a:t>BREAK</a:t>
            </a:r>
            <a:endParaRPr sz="38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30" name="Shape 330"/>
        <p:cNvGrpSpPr/>
        <p:nvPr/>
      </p:nvGrpSpPr>
      <p:grpSpPr>
        <a:xfrm>
          <a:off x="0" y="0"/>
          <a:ext cx="0" cy="0"/>
          <a:chOff x="0" y="0"/>
          <a:chExt cx="0" cy="0"/>
        </a:xfrm>
      </p:grpSpPr>
      <p:sp>
        <p:nvSpPr>
          <p:cNvPr id="331" name="Google Shape;331;p48"/>
          <p:cNvSpPr txBox="1"/>
          <p:nvPr>
            <p:ph type="title"/>
          </p:nvPr>
        </p:nvSpPr>
        <p:spPr>
          <a:xfrm>
            <a:off x="872175" y="2208956"/>
            <a:ext cx="7548000" cy="8313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FFFFF0"/>
              </a:buClr>
              <a:buSzPts val="3000"/>
              <a:buFont typeface="Calibri"/>
              <a:buNone/>
            </a:pPr>
            <a:r>
              <a:rPr b="1" lang="en" sz="3000">
                <a:solidFill>
                  <a:schemeClr val="dk2"/>
                </a:solidFill>
                <a:latin typeface="Calibri"/>
                <a:ea typeface="Calibri"/>
                <a:cs typeface="Calibri"/>
                <a:sym typeface="Calibri"/>
              </a:rPr>
              <a:t>Intersections with sustainable development</a:t>
            </a:r>
            <a:endParaRPr>
              <a:solidFill>
                <a:schemeClr val="dk2"/>
              </a:solidFill>
              <a:latin typeface="Calibri"/>
              <a:ea typeface="Calibri"/>
              <a:cs typeface="Calibri"/>
              <a:sym typeface="Calibri"/>
            </a:endParaRPr>
          </a:p>
        </p:txBody>
      </p:sp>
      <p:sp>
        <p:nvSpPr>
          <p:cNvPr id="332" name="Google Shape;332;p48"/>
          <p:cNvSpPr txBox="1"/>
          <p:nvPr/>
        </p:nvSpPr>
        <p:spPr>
          <a:xfrm>
            <a:off x="3142313" y="428025"/>
            <a:ext cx="1198200" cy="570600"/>
          </a:xfrm>
          <a:prstGeom prst="rect">
            <a:avLst/>
          </a:prstGeom>
          <a:solidFill>
            <a:srgbClr val="4287C7"/>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300">
                <a:solidFill>
                  <a:schemeClr val="lt1"/>
                </a:solidFill>
                <a:latin typeface="Calibri"/>
                <a:ea typeface="Calibri"/>
                <a:cs typeface="Calibri"/>
                <a:sym typeface="Calibri"/>
              </a:rPr>
              <a:t>Housing</a:t>
            </a:r>
            <a:endParaRPr sz="2300">
              <a:solidFill>
                <a:schemeClr val="lt1"/>
              </a:solidFill>
              <a:latin typeface="Calibri"/>
              <a:ea typeface="Calibri"/>
              <a:cs typeface="Calibri"/>
              <a:sym typeface="Calibri"/>
            </a:endParaRPr>
          </a:p>
        </p:txBody>
      </p:sp>
      <p:sp>
        <p:nvSpPr>
          <p:cNvPr id="333" name="Google Shape;333;p48"/>
          <p:cNvSpPr txBox="1"/>
          <p:nvPr/>
        </p:nvSpPr>
        <p:spPr>
          <a:xfrm>
            <a:off x="872175" y="1145344"/>
            <a:ext cx="1948200" cy="627600"/>
          </a:xfrm>
          <a:prstGeom prst="rect">
            <a:avLst/>
          </a:prstGeom>
          <a:solidFill>
            <a:srgbClr val="4287C7"/>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300">
                <a:solidFill>
                  <a:schemeClr val="lt1"/>
                </a:solidFill>
                <a:latin typeface="Calibri"/>
                <a:ea typeface="Calibri"/>
                <a:cs typeface="Calibri"/>
                <a:sym typeface="Calibri"/>
              </a:rPr>
              <a:t>Transportation</a:t>
            </a:r>
            <a:endParaRPr sz="2300">
              <a:solidFill>
                <a:schemeClr val="lt1"/>
              </a:solidFill>
              <a:latin typeface="Calibri"/>
              <a:ea typeface="Calibri"/>
              <a:cs typeface="Calibri"/>
              <a:sym typeface="Calibri"/>
            </a:endParaRPr>
          </a:p>
        </p:txBody>
      </p:sp>
      <p:sp>
        <p:nvSpPr>
          <p:cNvPr id="334" name="Google Shape;334;p48"/>
          <p:cNvSpPr txBox="1"/>
          <p:nvPr/>
        </p:nvSpPr>
        <p:spPr>
          <a:xfrm>
            <a:off x="6456056" y="4279950"/>
            <a:ext cx="2017500" cy="627600"/>
          </a:xfrm>
          <a:prstGeom prst="rect">
            <a:avLst/>
          </a:prstGeom>
          <a:solidFill>
            <a:srgbClr val="4287C7"/>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300">
                <a:solidFill>
                  <a:schemeClr val="lt1"/>
                </a:solidFill>
                <a:latin typeface="Calibri"/>
                <a:ea typeface="Calibri"/>
                <a:cs typeface="Calibri"/>
                <a:sym typeface="Calibri"/>
              </a:rPr>
              <a:t>Local economy</a:t>
            </a:r>
            <a:endParaRPr sz="2300">
              <a:solidFill>
                <a:schemeClr val="lt1"/>
              </a:solidFill>
              <a:latin typeface="Calibri"/>
              <a:ea typeface="Calibri"/>
              <a:cs typeface="Calibri"/>
              <a:sym typeface="Calibri"/>
            </a:endParaRPr>
          </a:p>
        </p:txBody>
      </p:sp>
      <p:sp>
        <p:nvSpPr>
          <p:cNvPr id="335" name="Google Shape;335;p48"/>
          <p:cNvSpPr txBox="1"/>
          <p:nvPr/>
        </p:nvSpPr>
        <p:spPr>
          <a:xfrm>
            <a:off x="790894" y="3436050"/>
            <a:ext cx="2086500" cy="570600"/>
          </a:xfrm>
          <a:prstGeom prst="rect">
            <a:avLst/>
          </a:prstGeom>
          <a:solidFill>
            <a:srgbClr val="4287C7"/>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300">
                <a:solidFill>
                  <a:schemeClr val="lt1"/>
                </a:solidFill>
                <a:latin typeface="Calibri"/>
                <a:ea typeface="Calibri"/>
                <a:cs typeface="Calibri"/>
                <a:sym typeface="Calibri"/>
              </a:rPr>
              <a:t>Social equity</a:t>
            </a:r>
            <a:endParaRPr sz="2300">
              <a:solidFill>
                <a:schemeClr val="lt1"/>
              </a:solidFill>
              <a:latin typeface="Calibri"/>
              <a:ea typeface="Calibri"/>
              <a:cs typeface="Calibri"/>
              <a:sym typeface="Calibri"/>
            </a:endParaRPr>
          </a:p>
        </p:txBody>
      </p:sp>
      <p:sp>
        <p:nvSpPr>
          <p:cNvPr id="336" name="Google Shape;336;p48"/>
          <p:cNvSpPr txBox="1"/>
          <p:nvPr/>
        </p:nvSpPr>
        <p:spPr>
          <a:xfrm>
            <a:off x="3513431" y="3232256"/>
            <a:ext cx="1198200" cy="570600"/>
          </a:xfrm>
          <a:prstGeom prst="rect">
            <a:avLst/>
          </a:prstGeom>
          <a:solidFill>
            <a:srgbClr val="4287C7"/>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300">
                <a:solidFill>
                  <a:schemeClr val="lt1"/>
                </a:solidFill>
                <a:latin typeface="Calibri"/>
                <a:ea typeface="Calibri"/>
                <a:cs typeface="Calibri"/>
                <a:sym typeface="Calibri"/>
              </a:rPr>
              <a:t>Water</a:t>
            </a:r>
            <a:endParaRPr sz="2300">
              <a:solidFill>
                <a:schemeClr val="lt1"/>
              </a:solidFill>
              <a:latin typeface="Calibri"/>
              <a:ea typeface="Calibri"/>
              <a:cs typeface="Calibri"/>
              <a:sym typeface="Calibri"/>
            </a:endParaRPr>
          </a:p>
        </p:txBody>
      </p:sp>
      <p:sp>
        <p:nvSpPr>
          <p:cNvPr id="337" name="Google Shape;337;p48"/>
          <p:cNvSpPr txBox="1"/>
          <p:nvPr/>
        </p:nvSpPr>
        <p:spPr>
          <a:xfrm>
            <a:off x="4813256" y="4039256"/>
            <a:ext cx="1198200" cy="570600"/>
          </a:xfrm>
          <a:prstGeom prst="rect">
            <a:avLst/>
          </a:prstGeom>
          <a:solidFill>
            <a:srgbClr val="4287C7"/>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300">
                <a:solidFill>
                  <a:schemeClr val="lt1"/>
                </a:solidFill>
                <a:latin typeface="Calibri"/>
                <a:ea typeface="Calibri"/>
                <a:cs typeface="Calibri"/>
                <a:sym typeface="Calibri"/>
              </a:rPr>
              <a:t>Energy</a:t>
            </a:r>
            <a:endParaRPr sz="2300">
              <a:solidFill>
                <a:schemeClr val="lt1"/>
              </a:solidFill>
              <a:latin typeface="Calibri"/>
              <a:ea typeface="Calibri"/>
              <a:cs typeface="Calibri"/>
              <a:sym typeface="Calibri"/>
            </a:endParaRPr>
          </a:p>
        </p:txBody>
      </p:sp>
      <p:sp>
        <p:nvSpPr>
          <p:cNvPr id="338" name="Google Shape;338;p48"/>
          <p:cNvSpPr txBox="1"/>
          <p:nvPr/>
        </p:nvSpPr>
        <p:spPr>
          <a:xfrm>
            <a:off x="3272831" y="1488056"/>
            <a:ext cx="1198200" cy="570600"/>
          </a:xfrm>
          <a:prstGeom prst="rect">
            <a:avLst/>
          </a:prstGeom>
          <a:solidFill>
            <a:srgbClr val="4287C7"/>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300">
                <a:solidFill>
                  <a:schemeClr val="lt1"/>
                </a:solidFill>
                <a:latin typeface="Calibri"/>
                <a:ea typeface="Calibri"/>
                <a:cs typeface="Calibri"/>
                <a:sym typeface="Calibri"/>
              </a:rPr>
              <a:t>Waste</a:t>
            </a:r>
            <a:endParaRPr sz="2300">
              <a:solidFill>
                <a:schemeClr val="lt1"/>
              </a:solidFill>
              <a:latin typeface="Calibri"/>
              <a:ea typeface="Calibri"/>
              <a:cs typeface="Calibri"/>
              <a:sym typeface="Calibri"/>
            </a:endParaRPr>
          </a:p>
        </p:txBody>
      </p:sp>
      <p:sp>
        <p:nvSpPr>
          <p:cNvPr id="339" name="Google Shape;339;p48"/>
          <p:cNvSpPr txBox="1"/>
          <p:nvPr/>
        </p:nvSpPr>
        <p:spPr>
          <a:xfrm>
            <a:off x="6011606" y="1581431"/>
            <a:ext cx="2604600" cy="627600"/>
          </a:xfrm>
          <a:prstGeom prst="rect">
            <a:avLst/>
          </a:prstGeom>
          <a:solidFill>
            <a:srgbClr val="4287C7"/>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300">
                <a:solidFill>
                  <a:schemeClr val="lt1"/>
                </a:solidFill>
                <a:latin typeface="Calibri"/>
                <a:ea typeface="Calibri"/>
                <a:cs typeface="Calibri"/>
                <a:sym typeface="Calibri"/>
              </a:rPr>
              <a:t>Climate resilience</a:t>
            </a:r>
            <a:endParaRPr sz="2300">
              <a:solidFill>
                <a:schemeClr val="lt1"/>
              </a:solidFill>
              <a:latin typeface="Calibri"/>
              <a:ea typeface="Calibri"/>
              <a:cs typeface="Calibri"/>
              <a:sym typeface="Calibri"/>
            </a:endParaRPr>
          </a:p>
        </p:txBody>
      </p:sp>
      <p:sp>
        <p:nvSpPr>
          <p:cNvPr id="340" name="Google Shape;340;p48"/>
          <p:cNvSpPr txBox="1"/>
          <p:nvPr/>
        </p:nvSpPr>
        <p:spPr>
          <a:xfrm>
            <a:off x="4644506" y="705300"/>
            <a:ext cx="2086500" cy="627600"/>
          </a:xfrm>
          <a:prstGeom prst="rect">
            <a:avLst/>
          </a:prstGeom>
          <a:solidFill>
            <a:srgbClr val="4287C7"/>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300">
                <a:solidFill>
                  <a:schemeClr val="lt1"/>
                </a:solidFill>
                <a:latin typeface="Calibri"/>
                <a:ea typeface="Calibri"/>
                <a:cs typeface="Calibri"/>
                <a:sym typeface="Calibri"/>
              </a:rPr>
              <a:t>Public health</a:t>
            </a:r>
            <a:endParaRPr sz="2300">
              <a:solidFill>
                <a:schemeClr val="lt1"/>
              </a:solidFill>
              <a:latin typeface="Calibri"/>
              <a:ea typeface="Calibri"/>
              <a:cs typeface="Calibri"/>
              <a:sym typeface="Calibri"/>
            </a:endParaRPr>
          </a:p>
        </p:txBody>
      </p:sp>
      <p:sp>
        <p:nvSpPr>
          <p:cNvPr id="341" name="Google Shape;341;p48"/>
          <p:cNvSpPr txBox="1"/>
          <p:nvPr/>
        </p:nvSpPr>
        <p:spPr>
          <a:xfrm>
            <a:off x="1936406" y="4308413"/>
            <a:ext cx="2086500" cy="570600"/>
          </a:xfrm>
          <a:prstGeom prst="rect">
            <a:avLst/>
          </a:prstGeom>
          <a:solidFill>
            <a:srgbClr val="4287C7"/>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300">
                <a:solidFill>
                  <a:schemeClr val="lt1"/>
                </a:solidFill>
                <a:latin typeface="Calibri"/>
                <a:ea typeface="Calibri"/>
                <a:cs typeface="Calibri"/>
                <a:sym typeface="Calibri"/>
              </a:rPr>
              <a:t>Food security</a:t>
            </a:r>
            <a:endParaRPr sz="2300">
              <a:solidFill>
                <a:schemeClr val="lt1"/>
              </a:solidFill>
              <a:latin typeface="Calibri"/>
              <a:ea typeface="Calibri"/>
              <a:cs typeface="Calibri"/>
              <a:sym typeface="Calibri"/>
            </a:endParaRPr>
          </a:p>
        </p:txBody>
      </p:sp>
      <p:sp>
        <p:nvSpPr>
          <p:cNvPr id="342" name="Google Shape;342;p48"/>
          <p:cNvSpPr txBox="1"/>
          <p:nvPr/>
        </p:nvSpPr>
        <p:spPr>
          <a:xfrm>
            <a:off x="5802319" y="3175331"/>
            <a:ext cx="1897800" cy="627600"/>
          </a:xfrm>
          <a:prstGeom prst="rect">
            <a:avLst/>
          </a:prstGeom>
          <a:solidFill>
            <a:srgbClr val="4287C7"/>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300">
                <a:solidFill>
                  <a:schemeClr val="lt1"/>
                </a:solidFill>
                <a:latin typeface="Calibri"/>
                <a:ea typeface="Calibri"/>
                <a:cs typeface="Calibri"/>
                <a:sym typeface="Calibri"/>
              </a:rPr>
              <a:t>Accessibility</a:t>
            </a:r>
            <a:endParaRPr sz="23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47" name="Shape 347"/>
        <p:cNvGrpSpPr/>
        <p:nvPr/>
      </p:nvGrpSpPr>
      <p:grpSpPr>
        <a:xfrm>
          <a:off x="0" y="0"/>
          <a:ext cx="0" cy="0"/>
          <a:chOff x="0" y="0"/>
          <a:chExt cx="0" cy="0"/>
        </a:xfrm>
      </p:grpSpPr>
      <p:sp>
        <p:nvSpPr>
          <p:cNvPr id="348" name="Google Shape;348;p49"/>
          <p:cNvSpPr txBox="1"/>
          <p:nvPr>
            <p:ph type="title"/>
          </p:nvPr>
        </p:nvSpPr>
        <p:spPr>
          <a:xfrm>
            <a:off x="1279763" y="245756"/>
            <a:ext cx="6561900" cy="5961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90000"/>
              </a:lnSpc>
              <a:spcBef>
                <a:spcPts val="0"/>
              </a:spcBef>
              <a:spcAft>
                <a:spcPts val="0"/>
              </a:spcAft>
              <a:buClr>
                <a:srgbClr val="FFFFF0"/>
              </a:buClr>
              <a:buSzPct val="100000"/>
              <a:buFont typeface="Calibri"/>
              <a:buNone/>
            </a:pPr>
            <a:r>
              <a:rPr b="1" lang="en" sz="3000">
                <a:solidFill>
                  <a:schemeClr val="dk2"/>
                </a:solidFill>
                <a:latin typeface="Calibri"/>
                <a:ea typeface="Calibri"/>
                <a:cs typeface="Calibri"/>
                <a:sym typeface="Calibri"/>
              </a:rPr>
              <a:t>Intersections with sustainable development</a:t>
            </a:r>
            <a:endParaRPr>
              <a:solidFill>
                <a:schemeClr val="dk2"/>
              </a:solidFill>
              <a:latin typeface="Calibri"/>
              <a:ea typeface="Calibri"/>
              <a:cs typeface="Calibri"/>
              <a:sym typeface="Calibri"/>
            </a:endParaRPr>
          </a:p>
        </p:txBody>
      </p:sp>
      <p:sp>
        <p:nvSpPr>
          <p:cNvPr id="349" name="Google Shape;349;p49"/>
          <p:cNvSpPr txBox="1"/>
          <p:nvPr/>
        </p:nvSpPr>
        <p:spPr>
          <a:xfrm>
            <a:off x="762150" y="939131"/>
            <a:ext cx="7597200" cy="550200"/>
          </a:xfrm>
          <a:prstGeom prst="rect">
            <a:avLst/>
          </a:prstGeom>
          <a:solidFill>
            <a:schemeClr val="accent6"/>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300">
                <a:solidFill>
                  <a:schemeClr val="dk1"/>
                </a:solidFill>
                <a:latin typeface="Calibri"/>
                <a:ea typeface="Calibri"/>
                <a:cs typeface="Calibri"/>
                <a:sym typeface="Calibri"/>
              </a:rPr>
              <a:t>Activity time: group brainstorm &amp; discussion</a:t>
            </a:r>
            <a:endParaRPr b="1" sz="2300">
              <a:solidFill>
                <a:schemeClr val="dk1"/>
              </a:solidFill>
              <a:latin typeface="Calibri"/>
              <a:ea typeface="Calibri"/>
              <a:cs typeface="Calibri"/>
              <a:sym typeface="Calibri"/>
            </a:endParaRPr>
          </a:p>
        </p:txBody>
      </p:sp>
      <p:sp>
        <p:nvSpPr>
          <p:cNvPr id="350" name="Google Shape;350;p49"/>
          <p:cNvSpPr txBox="1"/>
          <p:nvPr/>
        </p:nvSpPr>
        <p:spPr>
          <a:xfrm>
            <a:off x="1360350" y="1645491"/>
            <a:ext cx="6423300" cy="1970100"/>
          </a:xfrm>
          <a:prstGeom prst="rect">
            <a:avLst/>
          </a:prstGeom>
          <a:noFill/>
          <a:ln>
            <a:noFill/>
          </a:ln>
        </p:spPr>
        <p:txBody>
          <a:bodyPr anchorCtr="0" anchor="t" bIns="68575" lIns="68575" spcFirstLastPara="1" rIns="68575" wrap="square" tIns="68575">
            <a:spAutoFit/>
          </a:bodyPr>
          <a:lstStyle/>
          <a:p>
            <a:pPr indent="0" lvl="0" marL="0" rtl="0" algn="ctr">
              <a:lnSpc>
                <a:spcPct val="100000"/>
              </a:lnSpc>
              <a:spcBef>
                <a:spcPts val="0"/>
              </a:spcBef>
              <a:spcAft>
                <a:spcPts val="0"/>
              </a:spcAft>
              <a:buNone/>
            </a:pPr>
            <a:r>
              <a:rPr lang="en" sz="1700">
                <a:solidFill>
                  <a:srgbClr val="595F6B"/>
                </a:solidFill>
                <a:latin typeface="Calibri"/>
                <a:ea typeface="Calibri"/>
                <a:cs typeface="Calibri"/>
                <a:sym typeface="Calibri"/>
              </a:rPr>
              <a:t>With a partner or at your table, pick 2-3 topics</a:t>
            </a:r>
            <a:endParaRPr sz="1700">
              <a:solidFill>
                <a:srgbClr val="595F6B"/>
              </a:solidFill>
              <a:latin typeface="Calibri"/>
              <a:ea typeface="Calibri"/>
              <a:cs typeface="Calibri"/>
              <a:sym typeface="Calibri"/>
            </a:endParaRPr>
          </a:p>
          <a:p>
            <a:pPr indent="0" lvl="0" marL="0" rtl="0" algn="ctr">
              <a:lnSpc>
                <a:spcPct val="100000"/>
              </a:lnSpc>
              <a:spcBef>
                <a:spcPts val="0"/>
              </a:spcBef>
              <a:spcAft>
                <a:spcPts val="0"/>
              </a:spcAft>
              <a:buNone/>
            </a:pPr>
            <a:r>
              <a:t/>
            </a:r>
            <a:endParaRPr sz="1700">
              <a:solidFill>
                <a:srgbClr val="595F6B"/>
              </a:solidFill>
              <a:latin typeface="Calibri"/>
              <a:ea typeface="Calibri"/>
              <a:cs typeface="Calibri"/>
              <a:sym typeface="Calibri"/>
            </a:endParaRPr>
          </a:p>
          <a:p>
            <a:pPr indent="0" lvl="0" marL="0" rtl="0" algn="ctr">
              <a:lnSpc>
                <a:spcPct val="100000"/>
              </a:lnSpc>
              <a:spcBef>
                <a:spcPts val="0"/>
              </a:spcBef>
              <a:spcAft>
                <a:spcPts val="0"/>
              </a:spcAft>
              <a:buNone/>
            </a:pPr>
            <a:r>
              <a:rPr lang="en" sz="1700">
                <a:solidFill>
                  <a:srgbClr val="595F6B"/>
                </a:solidFill>
                <a:latin typeface="Calibri"/>
                <a:ea typeface="Calibri"/>
                <a:cs typeface="Calibri"/>
                <a:sym typeface="Calibri"/>
              </a:rPr>
              <a:t>Discuss: how might you consider these various intersections when reviewing future proposed projects? How might you explain these intersections to other members of the community?</a:t>
            </a:r>
            <a:endParaRPr sz="1700">
              <a:solidFill>
                <a:srgbClr val="595F6B"/>
              </a:solidFill>
              <a:latin typeface="Calibri"/>
              <a:ea typeface="Calibri"/>
              <a:cs typeface="Calibri"/>
              <a:sym typeface="Calibri"/>
            </a:endParaRPr>
          </a:p>
          <a:p>
            <a:pPr indent="0" lvl="0" marL="0" rtl="0" algn="ctr">
              <a:lnSpc>
                <a:spcPct val="100000"/>
              </a:lnSpc>
              <a:spcBef>
                <a:spcPts val="0"/>
              </a:spcBef>
              <a:spcAft>
                <a:spcPts val="0"/>
              </a:spcAft>
              <a:buNone/>
            </a:pPr>
            <a:r>
              <a:t/>
            </a:r>
            <a:endParaRPr sz="1700">
              <a:solidFill>
                <a:srgbClr val="595F6B"/>
              </a:solidFill>
              <a:latin typeface="Calibri"/>
              <a:ea typeface="Calibri"/>
              <a:cs typeface="Calibri"/>
              <a:sym typeface="Calibri"/>
            </a:endParaRPr>
          </a:p>
          <a:p>
            <a:pPr indent="0" lvl="0" marL="0" rtl="0" algn="ctr">
              <a:lnSpc>
                <a:spcPct val="100000"/>
              </a:lnSpc>
              <a:spcBef>
                <a:spcPts val="0"/>
              </a:spcBef>
              <a:spcAft>
                <a:spcPts val="0"/>
              </a:spcAft>
              <a:buNone/>
            </a:pPr>
            <a:r>
              <a:rPr lang="en" sz="1700">
                <a:solidFill>
                  <a:srgbClr val="595F6B"/>
                </a:solidFill>
                <a:latin typeface="Calibri"/>
                <a:ea typeface="Calibri"/>
                <a:cs typeface="Calibri"/>
                <a:sym typeface="Calibri"/>
              </a:rPr>
              <a:t>Report out to the group</a:t>
            </a:r>
            <a:endParaRPr sz="1700">
              <a:solidFill>
                <a:srgbClr val="595F6B"/>
              </a:solidFill>
              <a:latin typeface="Calibri"/>
              <a:ea typeface="Calibri"/>
              <a:cs typeface="Calibri"/>
              <a:sym typeface="Calibri"/>
            </a:endParaRPr>
          </a:p>
        </p:txBody>
      </p:sp>
      <p:sp>
        <p:nvSpPr>
          <p:cNvPr id="351" name="Google Shape;351;p49"/>
          <p:cNvSpPr txBox="1"/>
          <p:nvPr/>
        </p:nvSpPr>
        <p:spPr>
          <a:xfrm>
            <a:off x="261019" y="2151750"/>
            <a:ext cx="1198200" cy="365100"/>
          </a:xfrm>
          <a:prstGeom prst="rect">
            <a:avLst/>
          </a:prstGeom>
          <a:solidFill>
            <a:srgbClr val="4287C7"/>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000">
                <a:solidFill>
                  <a:schemeClr val="lt1"/>
                </a:solidFill>
                <a:latin typeface="Calibri"/>
                <a:ea typeface="Calibri"/>
                <a:cs typeface="Calibri"/>
                <a:sym typeface="Calibri"/>
              </a:rPr>
              <a:t>Housing</a:t>
            </a:r>
            <a:endParaRPr sz="2000">
              <a:solidFill>
                <a:schemeClr val="lt1"/>
              </a:solidFill>
              <a:latin typeface="Calibri"/>
              <a:ea typeface="Calibri"/>
              <a:cs typeface="Calibri"/>
              <a:sym typeface="Calibri"/>
            </a:endParaRPr>
          </a:p>
        </p:txBody>
      </p:sp>
      <p:sp>
        <p:nvSpPr>
          <p:cNvPr id="352" name="Google Shape;352;p49"/>
          <p:cNvSpPr txBox="1"/>
          <p:nvPr/>
        </p:nvSpPr>
        <p:spPr>
          <a:xfrm>
            <a:off x="2793056" y="3762984"/>
            <a:ext cx="1948200" cy="401400"/>
          </a:xfrm>
          <a:prstGeom prst="rect">
            <a:avLst/>
          </a:prstGeom>
          <a:solidFill>
            <a:srgbClr val="4287C7"/>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000">
                <a:solidFill>
                  <a:schemeClr val="lt1"/>
                </a:solidFill>
                <a:latin typeface="Calibri"/>
                <a:ea typeface="Calibri"/>
                <a:cs typeface="Calibri"/>
                <a:sym typeface="Calibri"/>
              </a:rPr>
              <a:t>Transportation</a:t>
            </a:r>
            <a:endParaRPr sz="2000">
              <a:solidFill>
                <a:schemeClr val="lt1"/>
              </a:solidFill>
              <a:latin typeface="Calibri"/>
              <a:ea typeface="Calibri"/>
              <a:cs typeface="Calibri"/>
              <a:sym typeface="Calibri"/>
            </a:endParaRPr>
          </a:p>
        </p:txBody>
      </p:sp>
      <p:sp>
        <p:nvSpPr>
          <p:cNvPr id="353" name="Google Shape;353;p49"/>
          <p:cNvSpPr txBox="1"/>
          <p:nvPr/>
        </p:nvSpPr>
        <p:spPr>
          <a:xfrm>
            <a:off x="6709219" y="3781318"/>
            <a:ext cx="2017500" cy="364800"/>
          </a:xfrm>
          <a:prstGeom prst="rect">
            <a:avLst/>
          </a:prstGeom>
          <a:solidFill>
            <a:srgbClr val="4287C7"/>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000">
                <a:solidFill>
                  <a:schemeClr val="lt1"/>
                </a:solidFill>
                <a:latin typeface="Calibri"/>
                <a:ea typeface="Calibri"/>
                <a:cs typeface="Calibri"/>
                <a:sym typeface="Calibri"/>
              </a:rPr>
              <a:t>Local economy</a:t>
            </a:r>
            <a:endParaRPr sz="2000">
              <a:solidFill>
                <a:schemeClr val="lt1"/>
              </a:solidFill>
              <a:latin typeface="Calibri"/>
              <a:ea typeface="Calibri"/>
              <a:cs typeface="Calibri"/>
              <a:sym typeface="Calibri"/>
            </a:endParaRPr>
          </a:p>
        </p:txBody>
      </p:sp>
      <p:sp>
        <p:nvSpPr>
          <p:cNvPr id="354" name="Google Shape;354;p49"/>
          <p:cNvSpPr txBox="1"/>
          <p:nvPr/>
        </p:nvSpPr>
        <p:spPr>
          <a:xfrm>
            <a:off x="568650" y="3651273"/>
            <a:ext cx="1788900" cy="365100"/>
          </a:xfrm>
          <a:prstGeom prst="rect">
            <a:avLst/>
          </a:prstGeom>
          <a:solidFill>
            <a:srgbClr val="4287C7"/>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000">
                <a:solidFill>
                  <a:schemeClr val="lt1"/>
                </a:solidFill>
                <a:latin typeface="Calibri"/>
                <a:ea typeface="Calibri"/>
                <a:cs typeface="Calibri"/>
                <a:sym typeface="Calibri"/>
              </a:rPr>
              <a:t>Social equity</a:t>
            </a:r>
            <a:endParaRPr sz="2000">
              <a:solidFill>
                <a:schemeClr val="lt1"/>
              </a:solidFill>
              <a:latin typeface="Calibri"/>
              <a:ea typeface="Calibri"/>
              <a:cs typeface="Calibri"/>
              <a:sym typeface="Calibri"/>
            </a:endParaRPr>
          </a:p>
        </p:txBody>
      </p:sp>
      <p:sp>
        <p:nvSpPr>
          <p:cNvPr id="355" name="Google Shape;355;p49"/>
          <p:cNvSpPr txBox="1"/>
          <p:nvPr/>
        </p:nvSpPr>
        <p:spPr>
          <a:xfrm>
            <a:off x="3830944" y="4435231"/>
            <a:ext cx="1087800" cy="365100"/>
          </a:xfrm>
          <a:prstGeom prst="rect">
            <a:avLst/>
          </a:prstGeom>
          <a:solidFill>
            <a:srgbClr val="4287C7"/>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000">
                <a:solidFill>
                  <a:schemeClr val="lt1"/>
                </a:solidFill>
                <a:latin typeface="Calibri"/>
                <a:ea typeface="Calibri"/>
                <a:cs typeface="Calibri"/>
                <a:sym typeface="Calibri"/>
              </a:rPr>
              <a:t>Water</a:t>
            </a:r>
            <a:endParaRPr sz="2000">
              <a:solidFill>
                <a:schemeClr val="lt1"/>
              </a:solidFill>
              <a:latin typeface="Calibri"/>
              <a:ea typeface="Calibri"/>
              <a:cs typeface="Calibri"/>
              <a:sym typeface="Calibri"/>
            </a:endParaRPr>
          </a:p>
        </p:txBody>
      </p:sp>
      <p:sp>
        <p:nvSpPr>
          <p:cNvPr id="356" name="Google Shape;356;p49"/>
          <p:cNvSpPr txBox="1"/>
          <p:nvPr/>
        </p:nvSpPr>
        <p:spPr>
          <a:xfrm>
            <a:off x="7659694" y="2516694"/>
            <a:ext cx="1087800" cy="365100"/>
          </a:xfrm>
          <a:prstGeom prst="rect">
            <a:avLst/>
          </a:prstGeom>
          <a:solidFill>
            <a:srgbClr val="4287C7"/>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000">
                <a:solidFill>
                  <a:schemeClr val="lt1"/>
                </a:solidFill>
                <a:latin typeface="Calibri"/>
                <a:ea typeface="Calibri"/>
                <a:cs typeface="Calibri"/>
                <a:sym typeface="Calibri"/>
              </a:rPr>
              <a:t>Energy</a:t>
            </a:r>
            <a:endParaRPr sz="2000">
              <a:solidFill>
                <a:schemeClr val="lt1"/>
              </a:solidFill>
              <a:latin typeface="Calibri"/>
              <a:ea typeface="Calibri"/>
              <a:cs typeface="Calibri"/>
              <a:sym typeface="Calibri"/>
            </a:endParaRPr>
          </a:p>
        </p:txBody>
      </p:sp>
      <p:sp>
        <p:nvSpPr>
          <p:cNvPr id="357" name="Google Shape;357;p49"/>
          <p:cNvSpPr txBox="1"/>
          <p:nvPr/>
        </p:nvSpPr>
        <p:spPr>
          <a:xfrm>
            <a:off x="5090513" y="3897862"/>
            <a:ext cx="1198200" cy="365100"/>
          </a:xfrm>
          <a:prstGeom prst="rect">
            <a:avLst/>
          </a:prstGeom>
          <a:solidFill>
            <a:srgbClr val="4287C7"/>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000">
                <a:solidFill>
                  <a:schemeClr val="lt1"/>
                </a:solidFill>
                <a:latin typeface="Calibri"/>
                <a:ea typeface="Calibri"/>
                <a:cs typeface="Calibri"/>
                <a:sym typeface="Calibri"/>
              </a:rPr>
              <a:t>Waste</a:t>
            </a:r>
            <a:endParaRPr sz="2000">
              <a:solidFill>
                <a:schemeClr val="lt1"/>
              </a:solidFill>
              <a:latin typeface="Calibri"/>
              <a:ea typeface="Calibri"/>
              <a:cs typeface="Calibri"/>
              <a:sym typeface="Calibri"/>
            </a:endParaRPr>
          </a:p>
        </p:txBody>
      </p:sp>
      <p:sp>
        <p:nvSpPr>
          <p:cNvPr id="358" name="Google Shape;358;p49"/>
          <p:cNvSpPr txBox="1"/>
          <p:nvPr/>
        </p:nvSpPr>
        <p:spPr>
          <a:xfrm>
            <a:off x="6508744" y="3160421"/>
            <a:ext cx="2418300" cy="401400"/>
          </a:xfrm>
          <a:prstGeom prst="rect">
            <a:avLst/>
          </a:prstGeom>
          <a:solidFill>
            <a:srgbClr val="4287C7"/>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000">
                <a:solidFill>
                  <a:schemeClr val="lt1"/>
                </a:solidFill>
                <a:latin typeface="Calibri"/>
                <a:ea typeface="Calibri"/>
                <a:cs typeface="Calibri"/>
                <a:sym typeface="Calibri"/>
              </a:rPr>
              <a:t>Climate resilience</a:t>
            </a:r>
            <a:endParaRPr sz="2000">
              <a:solidFill>
                <a:schemeClr val="lt1"/>
              </a:solidFill>
              <a:latin typeface="Calibri"/>
              <a:ea typeface="Calibri"/>
              <a:cs typeface="Calibri"/>
              <a:sym typeface="Calibri"/>
            </a:endParaRPr>
          </a:p>
        </p:txBody>
      </p:sp>
      <p:sp>
        <p:nvSpPr>
          <p:cNvPr id="359" name="Google Shape;359;p49"/>
          <p:cNvSpPr txBox="1"/>
          <p:nvPr/>
        </p:nvSpPr>
        <p:spPr>
          <a:xfrm>
            <a:off x="1279763" y="4365550"/>
            <a:ext cx="1788900" cy="364800"/>
          </a:xfrm>
          <a:prstGeom prst="rect">
            <a:avLst/>
          </a:prstGeom>
          <a:solidFill>
            <a:srgbClr val="4287C7"/>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000">
                <a:solidFill>
                  <a:schemeClr val="lt1"/>
                </a:solidFill>
                <a:latin typeface="Calibri"/>
                <a:ea typeface="Calibri"/>
                <a:cs typeface="Calibri"/>
                <a:sym typeface="Calibri"/>
              </a:rPr>
              <a:t>Public health</a:t>
            </a:r>
            <a:endParaRPr sz="2000">
              <a:solidFill>
                <a:schemeClr val="lt1"/>
              </a:solidFill>
              <a:latin typeface="Calibri"/>
              <a:ea typeface="Calibri"/>
              <a:cs typeface="Calibri"/>
              <a:sym typeface="Calibri"/>
            </a:endParaRPr>
          </a:p>
        </p:txBody>
      </p:sp>
      <p:sp>
        <p:nvSpPr>
          <p:cNvPr id="360" name="Google Shape;360;p49"/>
          <p:cNvSpPr txBox="1"/>
          <p:nvPr/>
        </p:nvSpPr>
        <p:spPr>
          <a:xfrm>
            <a:off x="261019" y="2966659"/>
            <a:ext cx="1873500" cy="365100"/>
          </a:xfrm>
          <a:prstGeom prst="rect">
            <a:avLst/>
          </a:prstGeom>
          <a:solidFill>
            <a:srgbClr val="4287C7"/>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000">
                <a:solidFill>
                  <a:schemeClr val="lt1"/>
                </a:solidFill>
                <a:latin typeface="Calibri"/>
                <a:ea typeface="Calibri"/>
                <a:cs typeface="Calibri"/>
                <a:sym typeface="Calibri"/>
              </a:rPr>
              <a:t>Food security</a:t>
            </a:r>
            <a:endParaRPr sz="2000">
              <a:solidFill>
                <a:schemeClr val="lt1"/>
              </a:solidFill>
              <a:latin typeface="Calibri"/>
              <a:ea typeface="Calibri"/>
              <a:cs typeface="Calibri"/>
              <a:sym typeface="Calibri"/>
            </a:endParaRPr>
          </a:p>
        </p:txBody>
      </p:sp>
      <p:sp>
        <p:nvSpPr>
          <p:cNvPr id="361" name="Google Shape;361;p49"/>
          <p:cNvSpPr txBox="1"/>
          <p:nvPr/>
        </p:nvSpPr>
        <p:spPr>
          <a:xfrm>
            <a:off x="5824313" y="4435350"/>
            <a:ext cx="1788900" cy="364800"/>
          </a:xfrm>
          <a:prstGeom prst="rect">
            <a:avLst/>
          </a:prstGeom>
          <a:solidFill>
            <a:srgbClr val="4287C7"/>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000">
                <a:solidFill>
                  <a:schemeClr val="lt1"/>
                </a:solidFill>
                <a:latin typeface="Calibri"/>
                <a:ea typeface="Calibri"/>
                <a:cs typeface="Calibri"/>
                <a:sym typeface="Calibri"/>
              </a:rPr>
              <a:t>Accessibility</a:t>
            </a:r>
            <a:endParaRPr sz="20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66" name="Shape 366"/>
        <p:cNvGrpSpPr/>
        <p:nvPr/>
      </p:nvGrpSpPr>
      <p:grpSpPr>
        <a:xfrm>
          <a:off x="0" y="0"/>
          <a:ext cx="0" cy="0"/>
          <a:chOff x="0" y="0"/>
          <a:chExt cx="0" cy="0"/>
        </a:xfrm>
      </p:grpSpPr>
      <p:sp>
        <p:nvSpPr>
          <p:cNvPr id="367" name="Google Shape;367;p50"/>
          <p:cNvSpPr txBox="1"/>
          <p:nvPr>
            <p:ph type="title"/>
          </p:nvPr>
        </p:nvSpPr>
        <p:spPr>
          <a:xfrm>
            <a:off x="249075" y="226088"/>
            <a:ext cx="8557800" cy="6927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FFFFF0"/>
              </a:buClr>
              <a:buSzPts val="2700"/>
              <a:buFont typeface="Calibri"/>
              <a:buNone/>
            </a:pPr>
            <a:r>
              <a:rPr b="1" lang="en" sz="2500">
                <a:solidFill>
                  <a:schemeClr val="dk2"/>
                </a:solidFill>
                <a:latin typeface="Calibri"/>
                <a:ea typeface="Calibri"/>
                <a:cs typeface="Calibri"/>
                <a:sym typeface="Calibri"/>
              </a:rPr>
              <a:t>Intersections: public health</a:t>
            </a:r>
            <a:endParaRPr sz="2500">
              <a:solidFill>
                <a:schemeClr val="dk2"/>
              </a:solidFill>
              <a:latin typeface="Calibri"/>
              <a:ea typeface="Calibri"/>
              <a:cs typeface="Calibri"/>
              <a:sym typeface="Calibri"/>
            </a:endParaRPr>
          </a:p>
        </p:txBody>
      </p:sp>
      <p:sp>
        <p:nvSpPr>
          <p:cNvPr id="368" name="Google Shape;368;p50"/>
          <p:cNvSpPr txBox="1"/>
          <p:nvPr/>
        </p:nvSpPr>
        <p:spPr>
          <a:xfrm>
            <a:off x="620194" y="1457100"/>
            <a:ext cx="33927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600"/>
              <a:buFont typeface="Arial"/>
              <a:buNone/>
            </a:pPr>
            <a:r>
              <a:t/>
            </a:r>
            <a:endParaRPr b="0" sz="1500" u="none" cap="none" strike="noStrike">
              <a:solidFill>
                <a:schemeClr val="dk2"/>
              </a:solidFill>
              <a:latin typeface="Arial"/>
              <a:ea typeface="Arial"/>
              <a:cs typeface="Arial"/>
              <a:sym typeface="Arial"/>
            </a:endParaRPr>
          </a:p>
        </p:txBody>
      </p:sp>
      <p:sp>
        <p:nvSpPr>
          <p:cNvPr id="369" name="Google Shape;369;p50"/>
          <p:cNvSpPr txBox="1"/>
          <p:nvPr/>
        </p:nvSpPr>
        <p:spPr>
          <a:xfrm>
            <a:off x="249075" y="1077450"/>
            <a:ext cx="3714300" cy="22935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400">
                <a:solidFill>
                  <a:schemeClr val="dk2"/>
                </a:solidFill>
                <a:latin typeface="Calibri"/>
                <a:ea typeface="Calibri"/>
                <a:cs typeface="Calibri"/>
                <a:sym typeface="Calibri"/>
              </a:rPr>
              <a:t>Development and land use decisions impact:</a:t>
            </a:r>
            <a:endParaRPr sz="1400">
              <a:solidFill>
                <a:schemeClr val="dk2"/>
              </a:solidFill>
              <a:latin typeface="Calibri"/>
              <a:ea typeface="Calibri"/>
              <a:cs typeface="Calibri"/>
              <a:sym typeface="Calibri"/>
            </a:endParaRPr>
          </a:p>
          <a:p>
            <a:pPr indent="-254000" lvl="0" marL="342900" rtl="0" algn="l">
              <a:spcBef>
                <a:spcPts val="0"/>
              </a:spcBef>
              <a:spcAft>
                <a:spcPts val="0"/>
              </a:spcAft>
              <a:buClr>
                <a:schemeClr val="dk2"/>
              </a:buClr>
              <a:buSzPts val="1400"/>
              <a:buFont typeface="Calibri"/>
              <a:buChar char="●"/>
            </a:pPr>
            <a:r>
              <a:rPr lang="en" sz="1400">
                <a:solidFill>
                  <a:schemeClr val="dk2"/>
                </a:solidFill>
                <a:latin typeface="Calibri"/>
                <a:ea typeface="Calibri"/>
                <a:cs typeface="Calibri"/>
                <a:sym typeface="Calibri"/>
              </a:rPr>
              <a:t>How we move around</a:t>
            </a:r>
            <a:endParaRPr sz="1400">
              <a:solidFill>
                <a:schemeClr val="dk2"/>
              </a:solidFill>
              <a:latin typeface="Calibri"/>
              <a:ea typeface="Calibri"/>
              <a:cs typeface="Calibri"/>
              <a:sym typeface="Calibri"/>
            </a:endParaRPr>
          </a:p>
          <a:p>
            <a:pPr indent="-254000" lvl="0" marL="342900" rtl="0" algn="l">
              <a:spcBef>
                <a:spcPts val="0"/>
              </a:spcBef>
              <a:spcAft>
                <a:spcPts val="0"/>
              </a:spcAft>
              <a:buClr>
                <a:schemeClr val="dk2"/>
              </a:buClr>
              <a:buSzPts val="1400"/>
              <a:buFont typeface="Calibri"/>
              <a:buChar char="●"/>
            </a:pPr>
            <a:r>
              <a:rPr lang="en" sz="1400">
                <a:solidFill>
                  <a:schemeClr val="dk2"/>
                </a:solidFill>
                <a:latin typeface="Calibri"/>
                <a:ea typeface="Calibri"/>
                <a:cs typeface="Calibri"/>
                <a:sym typeface="Calibri"/>
              </a:rPr>
              <a:t>Access to essential services</a:t>
            </a:r>
            <a:endParaRPr sz="1400">
              <a:solidFill>
                <a:schemeClr val="dk2"/>
              </a:solidFill>
              <a:latin typeface="Calibri"/>
              <a:ea typeface="Calibri"/>
              <a:cs typeface="Calibri"/>
              <a:sym typeface="Calibri"/>
            </a:endParaRPr>
          </a:p>
          <a:p>
            <a:pPr indent="-254000" lvl="0" marL="342900" rtl="0" algn="l">
              <a:spcBef>
                <a:spcPts val="0"/>
              </a:spcBef>
              <a:spcAft>
                <a:spcPts val="0"/>
              </a:spcAft>
              <a:buClr>
                <a:schemeClr val="dk2"/>
              </a:buClr>
              <a:buSzPts val="1400"/>
              <a:buFont typeface="Calibri"/>
              <a:buChar char="●"/>
            </a:pPr>
            <a:r>
              <a:rPr lang="en" sz="1400">
                <a:solidFill>
                  <a:schemeClr val="dk2"/>
                </a:solidFill>
                <a:latin typeface="Calibri"/>
                <a:ea typeface="Calibri"/>
                <a:cs typeface="Calibri"/>
                <a:sym typeface="Calibri"/>
              </a:rPr>
              <a:t>Access to economic and social life</a:t>
            </a:r>
            <a:endParaRPr sz="1400">
              <a:solidFill>
                <a:schemeClr val="dk2"/>
              </a:solidFill>
              <a:latin typeface="Calibri"/>
              <a:ea typeface="Calibri"/>
              <a:cs typeface="Calibri"/>
              <a:sym typeface="Calibri"/>
            </a:endParaRPr>
          </a:p>
          <a:p>
            <a:pPr indent="-254000" lvl="0" marL="342900" rtl="0" algn="l">
              <a:spcBef>
                <a:spcPts val="0"/>
              </a:spcBef>
              <a:spcAft>
                <a:spcPts val="0"/>
              </a:spcAft>
              <a:buClr>
                <a:schemeClr val="dk2"/>
              </a:buClr>
              <a:buSzPts val="1400"/>
              <a:buFont typeface="Calibri"/>
              <a:buChar char="●"/>
            </a:pPr>
            <a:r>
              <a:rPr lang="en" sz="1400">
                <a:solidFill>
                  <a:schemeClr val="dk2"/>
                </a:solidFill>
                <a:latin typeface="Calibri"/>
                <a:ea typeface="Calibri"/>
                <a:cs typeface="Calibri"/>
                <a:sym typeface="Calibri"/>
              </a:rPr>
              <a:t>Exposure to pollutants</a:t>
            </a:r>
            <a:endParaRPr sz="1400">
              <a:solidFill>
                <a:schemeClr val="dk2"/>
              </a:solidFill>
              <a:latin typeface="Calibri"/>
              <a:ea typeface="Calibri"/>
              <a:cs typeface="Calibri"/>
              <a:sym typeface="Calibri"/>
            </a:endParaRPr>
          </a:p>
          <a:p>
            <a:pPr indent="-254000" lvl="0" marL="342900" rtl="0" algn="l">
              <a:spcBef>
                <a:spcPts val="0"/>
              </a:spcBef>
              <a:spcAft>
                <a:spcPts val="0"/>
              </a:spcAft>
              <a:buClr>
                <a:schemeClr val="dk2"/>
              </a:buClr>
              <a:buSzPts val="1400"/>
              <a:buFont typeface="Calibri"/>
              <a:buChar char="●"/>
            </a:pPr>
            <a:r>
              <a:rPr lang="en" sz="1400">
                <a:solidFill>
                  <a:schemeClr val="dk2"/>
                </a:solidFill>
                <a:latin typeface="Calibri"/>
                <a:ea typeface="Calibri"/>
                <a:cs typeface="Calibri"/>
                <a:sym typeface="Calibri"/>
              </a:rPr>
              <a:t>And so much more</a:t>
            </a:r>
            <a:endParaRPr sz="1400">
              <a:solidFill>
                <a:schemeClr val="dk2"/>
              </a:solidFill>
              <a:latin typeface="Calibri"/>
              <a:ea typeface="Calibri"/>
              <a:cs typeface="Calibri"/>
              <a:sym typeface="Calibri"/>
            </a:endParaRPr>
          </a:p>
          <a:p>
            <a:pPr indent="0" lvl="0" marL="0" rtl="0" algn="l">
              <a:spcBef>
                <a:spcPts val="0"/>
              </a:spcBef>
              <a:spcAft>
                <a:spcPts val="0"/>
              </a:spcAft>
              <a:buNone/>
            </a:pPr>
            <a:r>
              <a:t/>
            </a:r>
            <a:endParaRPr sz="1400">
              <a:solidFill>
                <a:schemeClr val="dk2"/>
              </a:solidFill>
              <a:latin typeface="Calibri"/>
              <a:ea typeface="Calibri"/>
              <a:cs typeface="Calibri"/>
              <a:sym typeface="Calibri"/>
            </a:endParaRPr>
          </a:p>
          <a:p>
            <a:pPr indent="0" lvl="0" marL="0" rtl="0" algn="l">
              <a:spcBef>
                <a:spcPts val="0"/>
              </a:spcBef>
              <a:spcAft>
                <a:spcPts val="0"/>
              </a:spcAft>
              <a:buNone/>
            </a:pPr>
            <a:r>
              <a:rPr lang="en" sz="1400">
                <a:solidFill>
                  <a:schemeClr val="dk2"/>
                </a:solidFill>
                <a:latin typeface="Calibri"/>
                <a:ea typeface="Calibri"/>
                <a:cs typeface="Calibri"/>
                <a:sym typeface="Calibri"/>
              </a:rPr>
              <a:t>Upstream “social determinants of health” helps us to understand the intersection of sustainable development and public health</a:t>
            </a:r>
            <a:endParaRPr sz="1400">
              <a:solidFill>
                <a:schemeClr val="dk2"/>
              </a:solidFill>
              <a:latin typeface="Calibri"/>
              <a:ea typeface="Calibri"/>
              <a:cs typeface="Calibri"/>
              <a:sym typeface="Calibri"/>
            </a:endParaRPr>
          </a:p>
        </p:txBody>
      </p:sp>
      <p:pic>
        <p:nvPicPr>
          <p:cNvPr id="370" name="Google Shape;370;p50">
            <a:hlinkClick r:id="rId3"/>
          </p:cNvPr>
          <p:cNvPicPr preferRelativeResize="0"/>
          <p:nvPr/>
        </p:nvPicPr>
        <p:blipFill>
          <a:blip r:embed="rId4">
            <a:alphaModFix/>
          </a:blip>
          <a:stretch>
            <a:fillRect/>
          </a:stretch>
        </p:blipFill>
        <p:spPr>
          <a:xfrm>
            <a:off x="4060556" y="1077450"/>
            <a:ext cx="4864370" cy="3618430"/>
          </a:xfrm>
          <a:prstGeom prst="rect">
            <a:avLst/>
          </a:prstGeom>
          <a:noFill/>
          <a:ln>
            <a:noFill/>
          </a:ln>
        </p:spPr>
      </p:pic>
      <p:sp>
        <p:nvSpPr>
          <p:cNvPr id="371" name="Google Shape;371;p50"/>
          <p:cNvSpPr txBox="1"/>
          <p:nvPr/>
        </p:nvSpPr>
        <p:spPr>
          <a:xfrm>
            <a:off x="249075" y="3397163"/>
            <a:ext cx="3811500" cy="14316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400">
                <a:solidFill>
                  <a:schemeClr val="dk2"/>
                </a:solidFill>
                <a:latin typeface="Calibri"/>
                <a:ea typeface="Calibri"/>
                <a:cs typeface="Calibri"/>
                <a:sym typeface="Calibri"/>
              </a:rPr>
              <a:t>An intersection to consider:</a:t>
            </a:r>
            <a:endParaRPr sz="1400">
              <a:solidFill>
                <a:schemeClr val="dk2"/>
              </a:solidFill>
              <a:latin typeface="Calibri"/>
              <a:ea typeface="Calibri"/>
              <a:cs typeface="Calibri"/>
              <a:sym typeface="Calibri"/>
            </a:endParaRPr>
          </a:p>
          <a:p>
            <a:pPr indent="0" lvl="0" marL="0" rtl="0" algn="l">
              <a:spcBef>
                <a:spcPts val="0"/>
              </a:spcBef>
              <a:spcAft>
                <a:spcPts val="0"/>
              </a:spcAft>
              <a:buNone/>
            </a:pPr>
            <a:r>
              <a:rPr lang="en" sz="1400">
                <a:solidFill>
                  <a:schemeClr val="dk2"/>
                </a:solidFill>
                <a:latin typeface="Calibri"/>
                <a:ea typeface="Calibri"/>
                <a:cs typeface="Calibri"/>
                <a:sym typeface="Calibri"/>
              </a:rPr>
              <a:t>Environmental racism - proximity of low income housing to polluting activities - quality of housing - exposure to pollutants indoors…</a:t>
            </a:r>
            <a:endParaRPr sz="1400">
              <a:solidFill>
                <a:schemeClr val="dk2"/>
              </a:solidFill>
              <a:latin typeface="Calibri"/>
              <a:ea typeface="Calibri"/>
              <a:cs typeface="Calibri"/>
              <a:sym typeface="Calibri"/>
            </a:endParaRPr>
          </a:p>
          <a:p>
            <a:pPr indent="0" lvl="0" marL="0" rtl="0" algn="l">
              <a:spcBef>
                <a:spcPts val="0"/>
              </a:spcBef>
              <a:spcAft>
                <a:spcPts val="0"/>
              </a:spcAft>
              <a:buNone/>
            </a:pPr>
            <a:r>
              <a:rPr i="1" lang="en" sz="1400">
                <a:solidFill>
                  <a:schemeClr val="dk2"/>
                </a:solidFill>
                <a:latin typeface="Calibri"/>
                <a:ea typeface="Calibri"/>
                <a:cs typeface="Calibri"/>
                <a:sym typeface="Calibri"/>
              </a:rPr>
              <a:t>&gt;&gt;How can we make healthy indoor and outdoor environments for those in affordable housing?</a:t>
            </a:r>
            <a:endParaRPr i="1" sz="1400">
              <a:solidFill>
                <a:schemeClr val="dk2"/>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76" name="Shape 376"/>
        <p:cNvGrpSpPr/>
        <p:nvPr/>
      </p:nvGrpSpPr>
      <p:grpSpPr>
        <a:xfrm>
          <a:off x="0" y="0"/>
          <a:ext cx="0" cy="0"/>
          <a:chOff x="0" y="0"/>
          <a:chExt cx="0" cy="0"/>
        </a:xfrm>
      </p:grpSpPr>
      <p:sp>
        <p:nvSpPr>
          <p:cNvPr id="377" name="Google Shape;377;p51"/>
          <p:cNvSpPr txBox="1"/>
          <p:nvPr>
            <p:ph type="title"/>
          </p:nvPr>
        </p:nvSpPr>
        <p:spPr>
          <a:xfrm>
            <a:off x="1066144" y="245756"/>
            <a:ext cx="6868800" cy="5961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FFFFF0"/>
              </a:buClr>
              <a:buSzPts val="3000"/>
              <a:buFont typeface="Calibri"/>
              <a:buNone/>
            </a:pPr>
            <a:r>
              <a:rPr b="1" lang="en" sz="2900">
                <a:solidFill>
                  <a:schemeClr val="dk2"/>
                </a:solidFill>
                <a:latin typeface="Calibri"/>
                <a:ea typeface="Calibri"/>
                <a:cs typeface="Calibri"/>
                <a:sym typeface="Calibri"/>
              </a:rPr>
              <a:t>Intersections: climate change risks</a:t>
            </a:r>
            <a:endParaRPr sz="3200">
              <a:solidFill>
                <a:schemeClr val="dk2"/>
              </a:solidFill>
              <a:latin typeface="Calibri"/>
              <a:ea typeface="Calibri"/>
              <a:cs typeface="Calibri"/>
              <a:sym typeface="Calibri"/>
            </a:endParaRPr>
          </a:p>
        </p:txBody>
      </p:sp>
      <p:sp>
        <p:nvSpPr>
          <p:cNvPr id="378" name="Google Shape;378;p51"/>
          <p:cNvSpPr txBox="1"/>
          <p:nvPr/>
        </p:nvSpPr>
        <p:spPr>
          <a:xfrm>
            <a:off x="283175" y="854875"/>
            <a:ext cx="8029800" cy="4071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i="0" lang="en" sz="1400" u="none" cap="none" strike="noStrike">
                <a:solidFill>
                  <a:schemeClr val="dk2"/>
                </a:solidFill>
                <a:latin typeface="Calibri"/>
                <a:ea typeface="Calibri"/>
                <a:cs typeface="Calibri"/>
                <a:sym typeface="Calibri"/>
              </a:rPr>
              <a:t>For several years, a transition has been underway in the fields of planning and sustainability in relation to climate change - to </a:t>
            </a:r>
            <a:r>
              <a:rPr b="1" i="0" lang="en" sz="1400" u="none" cap="none" strike="noStrike">
                <a:solidFill>
                  <a:schemeClr val="dk2"/>
                </a:solidFill>
                <a:latin typeface="Calibri"/>
                <a:ea typeface="Calibri"/>
                <a:cs typeface="Calibri"/>
                <a:sym typeface="Calibri"/>
              </a:rPr>
              <a:t>expand beyond mitigation (reducing our contribution to global climate change) to include adaptation and resilience</a:t>
            </a:r>
            <a:r>
              <a:rPr i="0" lang="en" sz="1400" u="none" cap="none" strike="noStrike">
                <a:solidFill>
                  <a:schemeClr val="dk2"/>
                </a:solidFill>
                <a:latin typeface="Calibri"/>
                <a:ea typeface="Calibri"/>
                <a:cs typeface="Calibri"/>
                <a:sym typeface="Calibri"/>
              </a:rPr>
              <a:t>. Key steps to do this include:</a:t>
            </a:r>
            <a:endParaRPr i="0" sz="1400" u="none" cap="none" strike="noStrike">
              <a:solidFill>
                <a:schemeClr val="dk2"/>
              </a:solidFill>
              <a:latin typeface="Calibri"/>
              <a:ea typeface="Calibri"/>
              <a:cs typeface="Calibri"/>
              <a:sym typeface="Calibri"/>
            </a:endParaRPr>
          </a:p>
          <a:p>
            <a:pPr indent="-254000" lvl="0" marL="342900" marR="0" rtl="0" algn="l">
              <a:lnSpc>
                <a:spcPct val="100000"/>
              </a:lnSpc>
              <a:spcBef>
                <a:spcPts val="0"/>
              </a:spcBef>
              <a:spcAft>
                <a:spcPts val="0"/>
              </a:spcAft>
              <a:buClr>
                <a:schemeClr val="dk2"/>
              </a:buClr>
              <a:buSzPts val="1400"/>
              <a:buFont typeface="Calibri"/>
              <a:buChar char="●"/>
            </a:pPr>
            <a:r>
              <a:rPr i="0" lang="en" sz="1400" u="none" cap="none" strike="noStrike">
                <a:solidFill>
                  <a:schemeClr val="dk2"/>
                </a:solidFill>
                <a:latin typeface="Calibri"/>
                <a:ea typeface="Calibri"/>
                <a:cs typeface="Calibri"/>
                <a:sym typeface="Calibri"/>
              </a:rPr>
              <a:t>Understanding climate change risks (for example</a:t>
            </a:r>
            <a:r>
              <a:rPr lang="en" sz="1400">
                <a:solidFill>
                  <a:schemeClr val="dk2"/>
                </a:solidFill>
                <a:latin typeface="Calibri"/>
                <a:ea typeface="Calibri"/>
                <a:cs typeface="Calibri"/>
                <a:sym typeface="Calibri"/>
              </a:rPr>
              <a:t>: wildfire, drought, water scarcity, vector-born disease, extreme weather events, heat)</a:t>
            </a:r>
            <a:endParaRPr i="0" sz="1400" u="none" cap="none" strike="noStrike">
              <a:solidFill>
                <a:schemeClr val="dk2"/>
              </a:solidFill>
              <a:latin typeface="Calibri"/>
              <a:ea typeface="Calibri"/>
              <a:cs typeface="Calibri"/>
              <a:sym typeface="Calibri"/>
            </a:endParaRPr>
          </a:p>
          <a:p>
            <a:pPr indent="-254000" lvl="0" marL="342900" marR="0" rtl="0" algn="l">
              <a:lnSpc>
                <a:spcPct val="100000"/>
              </a:lnSpc>
              <a:spcBef>
                <a:spcPts val="0"/>
              </a:spcBef>
              <a:spcAft>
                <a:spcPts val="0"/>
              </a:spcAft>
              <a:buClr>
                <a:schemeClr val="dk2"/>
              </a:buClr>
              <a:buSzPts val="1400"/>
              <a:buFont typeface="Calibri"/>
              <a:buChar char="●"/>
            </a:pPr>
            <a:r>
              <a:rPr i="0" lang="en" sz="1400" u="none" cap="none" strike="noStrike">
                <a:solidFill>
                  <a:schemeClr val="dk2"/>
                </a:solidFill>
                <a:latin typeface="Calibri"/>
                <a:ea typeface="Calibri"/>
                <a:cs typeface="Calibri"/>
                <a:sym typeface="Calibri"/>
              </a:rPr>
              <a:t>Evaluating exposure to and vulnerabilities to these risks</a:t>
            </a:r>
            <a:endParaRPr i="0" sz="1400" u="none" cap="none" strike="noStrike">
              <a:solidFill>
                <a:schemeClr val="dk2"/>
              </a:solidFill>
              <a:latin typeface="Calibri"/>
              <a:ea typeface="Calibri"/>
              <a:cs typeface="Calibri"/>
              <a:sym typeface="Calibri"/>
            </a:endParaRPr>
          </a:p>
          <a:p>
            <a:pPr indent="-254000" lvl="1" marL="685800" marR="0" rtl="0" algn="l">
              <a:lnSpc>
                <a:spcPct val="100000"/>
              </a:lnSpc>
              <a:spcBef>
                <a:spcPts val="0"/>
              </a:spcBef>
              <a:spcAft>
                <a:spcPts val="0"/>
              </a:spcAft>
              <a:buClr>
                <a:schemeClr val="dk2"/>
              </a:buClr>
              <a:buSzPts val="1400"/>
              <a:buFont typeface="Calibri"/>
              <a:buChar char="○"/>
            </a:pPr>
            <a:r>
              <a:rPr lang="en" sz="1400">
                <a:solidFill>
                  <a:schemeClr val="dk2"/>
                </a:solidFill>
                <a:latin typeface="Calibri"/>
                <a:ea typeface="Calibri"/>
                <a:cs typeface="Calibri"/>
                <a:sym typeface="Calibri"/>
              </a:rPr>
              <a:t>Adding a public health lens, social determinants of health can drive vulnerabilities </a:t>
            </a:r>
            <a:endParaRPr sz="1400">
              <a:solidFill>
                <a:schemeClr val="dk2"/>
              </a:solidFill>
              <a:latin typeface="Calibri"/>
              <a:ea typeface="Calibri"/>
              <a:cs typeface="Calibri"/>
              <a:sym typeface="Calibri"/>
            </a:endParaRPr>
          </a:p>
          <a:p>
            <a:pPr indent="-254000" lvl="0" marL="342900" marR="0" rtl="0" algn="l">
              <a:lnSpc>
                <a:spcPct val="100000"/>
              </a:lnSpc>
              <a:spcBef>
                <a:spcPts val="0"/>
              </a:spcBef>
              <a:spcAft>
                <a:spcPts val="0"/>
              </a:spcAft>
              <a:buClr>
                <a:schemeClr val="dk2"/>
              </a:buClr>
              <a:buSzPts val="1400"/>
              <a:buFont typeface="Calibri"/>
              <a:buChar char="●"/>
            </a:pPr>
            <a:r>
              <a:rPr i="0" lang="en" sz="1400" u="none" cap="none" strike="noStrike">
                <a:solidFill>
                  <a:schemeClr val="dk2"/>
                </a:solidFill>
                <a:latin typeface="Calibri"/>
                <a:ea typeface="Calibri"/>
                <a:cs typeface="Calibri"/>
                <a:sym typeface="Calibri"/>
              </a:rPr>
              <a:t>Exploring strategies to reduce vulnerabilities</a:t>
            </a:r>
            <a:endParaRPr i="0" sz="1400" u="none" cap="none" strike="noStrike">
              <a:solidFill>
                <a:schemeClr val="dk2"/>
              </a:solidFill>
              <a:latin typeface="Calibri"/>
              <a:ea typeface="Calibri"/>
              <a:cs typeface="Calibri"/>
              <a:sym typeface="Calibri"/>
            </a:endParaRPr>
          </a:p>
          <a:p>
            <a:pPr indent="-254000" lvl="0" marL="342900" marR="0" rtl="0" algn="l">
              <a:lnSpc>
                <a:spcPct val="100000"/>
              </a:lnSpc>
              <a:spcBef>
                <a:spcPts val="0"/>
              </a:spcBef>
              <a:spcAft>
                <a:spcPts val="0"/>
              </a:spcAft>
              <a:buClr>
                <a:schemeClr val="dk2"/>
              </a:buClr>
              <a:buSzPts val="1400"/>
              <a:buFont typeface="Calibri"/>
              <a:buChar char="●"/>
            </a:pPr>
            <a:r>
              <a:rPr i="0" lang="en" sz="1400" u="none" cap="none" strike="noStrike">
                <a:solidFill>
                  <a:schemeClr val="dk2"/>
                </a:solidFill>
                <a:latin typeface="Calibri"/>
                <a:ea typeface="Calibri"/>
                <a:cs typeface="Calibri"/>
                <a:sym typeface="Calibri"/>
              </a:rPr>
              <a:t>Implementing prioritized strategies to enhance community resilience</a:t>
            </a:r>
            <a:endParaRPr i="0" sz="14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i="0" lang="en" sz="1400" u="none" cap="none" strike="noStrike">
                <a:solidFill>
                  <a:schemeClr val="dk2"/>
                </a:solidFill>
                <a:latin typeface="Calibri"/>
                <a:ea typeface="Calibri"/>
                <a:cs typeface="Calibri"/>
                <a:sym typeface="Calibri"/>
              </a:rPr>
              <a:t>Local risk assessments have looked at climate risks such as changing snowpack, drought, water scarcity, wildfire, and more. Each of these risks pose threats to community and human health.</a:t>
            </a:r>
            <a:endParaRPr i="0" sz="1400" u="none" cap="none" strike="noStrike">
              <a:solidFill>
                <a:schemeClr val="dk2"/>
              </a:solidFill>
              <a:latin typeface="Calibri"/>
              <a:ea typeface="Calibri"/>
              <a:cs typeface="Calibri"/>
              <a:sym typeface="Calibri"/>
            </a:endParaRPr>
          </a:p>
          <a:p>
            <a:pPr indent="-254000" lvl="0" marL="342900" marR="0" rtl="0" algn="l">
              <a:lnSpc>
                <a:spcPct val="100000"/>
              </a:lnSpc>
              <a:spcBef>
                <a:spcPts val="0"/>
              </a:spcBef>
              <a:spcAft>
                <a:spcPts val="0"/>
              </a:spcAft>
              <a:buClr>
                <a:schemeClr val="dk2"/>
              </a:buClr>
              <a:buSzPts val="1400"/>
              <a:buFont typeface="Calibri"/>
              <a:buChar char="●"/>
            </a:pPr>
            <a:r>
              <a:rPr i="0" lang="en" sz="1400" u="sng" cap="none" strike="noStrike">
                <a:solidFill>
                  <a:schemeClr val="dk2"/>
                </a:solidFill>
                <a:latin typeface="Calibri"/>
                <a:ea typeface="Calibri"/>
                <a:cs typeface="Calibri"/>
                <a:sym typeface="Calibri"/>
                <a:hlinkClick r:id="rId3">
                  <a:extLst>
                    <a:ext uri="{A12FA001-AC4F-418D-AE19-62706E023703}">
                      <ahyp:hlinkClr val="tx"/>
                    </a:ext>
                  </a:extLst>
                </a:hlinkClick>
              </a:rPr>
              <a:t>Potential Impacts of Climate Change for U.S. Wasatch Range Ski Areas: Projections for Park City Mountain Resort in 2030, 2050, and 2075</a:t>
            </a:r>
            <a:r>
              <a:rPr i="0" lang="en" sz="1400" u="none" cap="none" strike="noStrike">
                <a:solidFill>
                  <a:schemeClr val="dk2"/>
                </a:solidFill>
                <a:latin typeface="Calibri"/>
                <a:ea typeface="Calibri"/>
                <a:cs typeface="Calibri"/>
                <a:sym typeface="Calibri"/>
              </a:rPr>
              <a:t>, completed by Stratus Consulting, 2010</a:t>
            </a:r>
            <a:endParaRPr i="0" sz="1400" u="none" cap="none" strike="noStrike">
              <a:solidFill>
                <a:schemeClr val="dk2"/>
              </a:solidFill>
              <a:latin typeface="Calibri"/>
              <a:ea typeface="Calibri"/>
              <a:cs typeface="Calibri"/>
              <a:sym typeface="Calibri"/>
            </a:endParaRPr>
          </a:p>
          <a:p>
            <a:pPr indent="-254000" lvl="0" marL="342900" marR="0" rtl="0" algn="l">
              <a:lnSpc>
                <a:spcPct val="100000"/>
              </a:lnSpc>
              <a:spcBef>
                <a:spcPts val="0"/>
              </a:spcBef>
              <a:spcAft>
                <a:spcPts val="0"/>
              </a:spcAft>
              <a:buClr>
                <a:schemeClr val="dk2"/>
              </a:buClr>
              <a:buSzPts val="1400"/>
              <a:buFont typeface="Calibri"/>
              <a:buChar char="●"/>
            </a:pPr>
            <a:r>
              <a:rPr i="0" lang="en" sz="1400" u="sng" cap="none" strike="noStrike">
                <a:solidFill>
                  <a:schemeClr val="dk2"/>
                </a:solidFill>
                <a:latin typeface="Calibri"/>
                <a:ea typeface="Calibri"/>
                <a:cs typeface="Calibri"/>
                <a:sym typeface="Calibri"/>
                <a:hlinkClick r:id="rId4">
                  <a:extLst>
                    <a:ext uri="{A12FA001-AC4F-418D-AE19-62706E023703}">
                      <ahyp:hlinkClr val="tx"/>
                    </a:ext>
                  </a:extLst>
                </a:hlinkClick>
              </a:rPr>
              <a:t>Climate Change and Utah Ski Resorts: Impacts, Perceptions, and Adaptation Strategies</a:t>
            </a:r>
            <a:r>
              <a:rPr i="0" lang="en" sz="1400" u="none" cap="none" strike="noStrike">
                <a:solidFill>
                  <a:schemeClr val="dk2"/>
                </a:solidFill>
                <a:latin typeface="Calibri"/>
                <a:ea typeface="Calibri"/>
                <a:cs typeface="Calibri"/>
                <a:sym typeface="Calibri"/>
              </a:rPr>
              <a:t> from USU, 2021</a:t>
            </a:r>
            <a:endParaRPr i="0" sz="1400" u="none" cap="none" strike="noStrike">
              <a:solidFill>
                <a:schemeClr val="dk2"/>
              </a:solidFill>
              <a:latin typeface="Calibri"/>
              <a:ea typeface="Calibri"/>
              <a:cs typeface="Calibri"/>
              <a:sym typeface="Calibri"/>
            </a:endParaRPr>
          </a:p>
          <a:p>
            <a:pPr indent="-254000" lvl="0" marL="342900" marR="0" rtl="0" algn="l">
              <a:lnSpc>
                <a:spcPct val="100000"/>
              </a:lnSpc>
              <a:spcBef>
                <a:spcPts val="0"/>
              </a:spcBef>
              <a:spcAft>
                <a:spcPts val="0"/>
              </a:spcAft>
              <a:buClr>
                <a:schemeClr val="dk2"/>
              </a:buClr>
              <a:buSzPts val="1400"/>
              <a:buFont typeface="Calibri"/>
              <a:buChar char="●"/>
            </a:pPr>
            <a:r>
              <a:rPr i="0" lang="en" sz="1400" u="sng" cap="none" strike="noStrike">
                <a:solidFill>
                  <a:schemeClr val="dk2"/>
                </a:solidFill>
                <a:latin typeface="Calibri"/>
                <a:ea typeface="Calibri"/>
                <a:cs typeface="Calibri"/>
                <a:sym typeface="Calibri"/>
                <a:hlinkClick r:id="rId5">
                  <a:extLst>
                    <a:ext uri="{A12FA001-AC4F-418D-AE19-62706E023703}">
                      <ahyp:hlinkClr val="tx"/>
                    </a:ext>
                  </a:extLst>
                </a:hlinkClick>
              </a:rPr>
              <a:t>Weber River Basin Climate Vulnerability Assessment</a:t>
            </a:r>
            <a:r>
              <a:rPr i="0" lang="en" sz="1400" u="none" cap="none" strike="noStrike">
                <a:solidFill>
                  <a:schemeClr val="dk2"/>
                </a:solidFill>
                <a:latin typeface="Calibri"/>
                <a:ea typeface="Calibri"/>
                <a:cs typeface="Calibri"/>
                <a:sym typeface="Calibri"/>
              </a:rPr>
              <a:t> by Western Water Assessment, University of Utah, and USU</a:t>
            </a:r>
            <a:endParaRPr i="0" sz="1400" u="none" cap="none" strike="noStrike">
              <a:solidFill>
                <a:schemeClr val="dk2"/>
              </a:solidFill>
              <a:latin typeface="Calibri"/>
              <a:ea typeface="Calibri"/>
              <a:cs typeface="Calibri"/>
              <a:sym typeface="Calibri"/>
            </a:endParaRPr>
          </a:p>
          <a:p>
            <a:pPr indent="-254000" lvl="0" marL="342900" marR="0" rtl="0" algn="l">
              <a:lnSpc>
                <a:spcPct val="100000"/>
              </a:lnSpc>
              <a:spcBef>
                <a:spcPts val="0"/>
              </a:spcBef>
              <a:spcAft>
                <a:spcPts val="0"/>
              </a:spcAft>
              <a:buClr>
                <a:schemeClr val="dk2"/>
              </a:buClr>
              <a:buSzPts val="1400"/>
              <a:buFont typeface="Calibri"/>
              <a:buChar char="●"/>
            </a:pPr>
            <a:r>
              <a:rPr i="0" lang="en" sz="1400" u="sng" cap="none" strike="noStrike">
                <a:solidFill>
                  <a:schemeClr val="dk2"/>
                </a:solidFill>
                <a:latin typeface="Calibri"/>
                <a:ea typeface="Calibri"/>
                <a:cs typeface="Calibri"/>
                <a:sym typeface="Calibri"/>
                <a:hlinkClick r:id="rId6">
                  <a:extLst>
                    <a:ext uri="{A12FA001-AC4F-418D-AE19-62706E023703}">
                      <ahyp:hlinkClr val="tx"/>
                    </a:ext>
                  </a:extLst>
                </a:hlinkClick>
              </a:rPr>
              <a:t>Climate Risk Assessment, Summit County</a:t>
            </a:r>
            <a:r>
              <a:rPr i="0" lang="en" sz="1400" u="none" cap="none" strike="noStrike">
                <a:solidFill>
                  <a:schemeClr val="dk2"/>
                </a:solidFill>
                <a:latin typeface="Calibri"/>
                <a:ea typeface="Calibri"/>
                <a:cs typeface="Calibri"/>
                <a:sym typeface="Calibri"/>
              </a:rPr>
              <a:t>: completed by the Woodwell Climate Research Center, 2022</a:t>
            </a:r>
            <a:endParaRPr i="0" sz="1400" u="none" cap="none" strike="noStrike">
              <a:solidFill>
                <a:schemeClr val="dk2"/>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2"/>
          <p:cNvSpPr txBox="1"/>
          <p:nvPr>
            <p:ph type="title"/>
          </p:nvPr>
        </p:nvSpPr>
        <p:spPr>
          <a:xfrm>
            <a:off x="453050" y="171600"/>
            <a:ext cx="8238000" cy="504900"/>
          </a:xfrm>
          <a:prstGeom prst="rect">
            <a:avLst/>
          </a:prstGeom>
        </p:spPr>
        <p:txBody>
          <a:bodyPr anchorCtr="0" anchor="b" bIns="34275" lIns="68575" spcFirstLastPara="1" rIns="68575" wrap="square" tIns="34275">
            <a:normAutofit/>
          </a:bodyPr>
          <a:lstStyle/>
          <a:p>
            <a:pPr indent="0" lvl="0" marL="0" marR="0" rtl="0" algn="ctr">
              <a:lnSpc>
                <a:spcPct val="90000"/>
              </a:lnSpc>
              <a:spcBef>
                <a:spcPts val="0"/>
              </a:spcBef>
              <a:spcAft>
                <a:spcPts val="0"/>
              </a:spcAft>
              <a:buClr>
                <a:srgbClr val="FFFFF0"/>
              </a:buClr>
              <a:buSzPts val="3000"/>
              <a:buFont typeface="Calibri"/>
              <a:buNone/>
            </a:pPr>
            <a:r>
              <a:rPr b="1" lang="en" sz="2600">
                <a:solidFill>
                  <a:schemeClr val="dk2"/>
                </a:solidFill>
                <a:latin typeface="Calibri"/>
                <a:ea typeface="Calibri"/>
                <a:cs typeface="Calibri"/>
                <a:sym typeface="Calibri"/>
              </a:rPr>
              <a:t>Speaking of climate…quick pitch for upcoming events!</a:t>
            </a:r>
            <a:endParaRPr sz="2600">
              <a:latin typeface="Calibri"/>
              <a:ea typeface="Calibri"/>
              <a:cs typeface="Calibri"/>
              <a:sym typeface="Calibri"/>
            </a:endParaRPr>
          </a:p>
        </p:txBody>
      </p:sp>
      <p:pic>
        <p:nvPicPr>
          <p:cNvPr id="385" name="Google Shape;385;p52">
            <a:hlinkClick r:id="rId3"/>
          </p:cNvPr>
          <p:cNvPicPr preferRelativeResize="0"/>
          <p:nvPr/>
        </p:nvPicPr>
        <p:blipFill>
          <a:blip r:embed="rId4">
            <a:alphaModFix/>
          </a:blip>
          <a:stretch>
            <a:fillRect/>
          </a:stretch>
        </p:blipFill>
        <p:spPr>
          <a:xfrm>
            <a:off x="1803788" y="825750"/>
            <a:ext cx="5536406" cy="2528888"/>
          </a:xfrm>
          <a:prstGeom prst="rect">
            <a:avLst/>
          </a:prstGeom>
          <a:noFill/>
          <a:ln>
            <a:noFill/>
          </a:ln>
        </p:spPr>
      </p:pic>
      <p:pic>
        <p:nvPicPr>
          <p:cNvPr id="386" name="Google Shape;386;p52"/>
          <p:cNvPicPr preferRelativeResize="0"/>
          <p:nvPr/>
        </p:nvPicPr>
        <p:blipFill>
          <a:blip r:embed="rId5">
            <a:alphaModFix/>
          </a:blip>
          <a:stretch>
            <a:fillRect/>
          </a:stretch>
        </p:blipFill>
        <p:spPr>
          <a:xfrm>
            <a:off x="2449013" y="3345244"/>
            <a:ext cx="2044294" cy="1419812"/>
          </a:xfrm>
          <a:prstGeom prst="rect">
            <a:avLst/>
          </a:prstGeom>
          <a:noFill/>
          <a:ln>
            <a:noFill/>
          </a:ln>
        </p:spPr>
      </p:pic>
      <p:pic>
        <p:nvPicPr>
          <p:cNvPr id="387" name="Google Shape;387;p52"/>
          <p:cNvPicPr preferRelativeResize="0"/>
          <p:nvPr/>
        </p:nvPicPr>
        <p:blipFill>
          <a:blip r:embed="rId6">
            <a:alphaModFix/>
          </a:blip>
          <a:stretch>
            <a:fillRect/>
          </a:stretch>
        </p:blipFill>
        <p:spPr>
          <a:xfrm>
            <a:off x="4870538" y="3354638"/>
            <a:ext cx="2044294" cy="140102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92" name="Shape 392"/>
        <p:cNvGrpSpPr/>
        <p:nvPr/>
      </p:nvGrpSpPr>
      <p:grpSpPr>
        <a:xfrm>
          <a:off x="0" y="0"/>
          <a:ext cx="0" cy="0"/>
          <a:chOff x="0" y="0"/>
          <a:chExt cx="0" cy="0"/>
        </a:xfrm>
      </p:grpSpPr>
      <p:sp>
        <p:nvSpPr>
          <p:cNvPr id="393" name="Google Shape;393;p53"/>
          <p:cNvSpPr txBox="1"/>
          <p:nvPr>
            <p:ph type="title"/>
          </p:nvPr>
        </p:nvSpPr>
        <p:spPr>
          <a:xfrm>
            <a:off x="798000" y="487174"/>
            <a:ext cx="7548000" cy="19224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FFFFF0"/>
              </a:buClr>
              <a:buSzPts val="2700"/>
              <a:buFont typeface="Calibri"/>
              <a:buNone/>
            </a:pPr>
            <a:r>
              <a:rPr b="1" lang="en" sz="3200">
                <a:solidFill>
                  <a:schemeClr val="dk2"/>
                </a:solidFill>
                <a:latin typeface="Calibri"/>
                <a:ea typeface="Calibri"/>
                <a:cs typeface="Calibri"/>
                <a:sym typeface="Calibri"/>
              </a:rPr>
              <a:t>Sustainable development toolbox - strategies for integrating and implementing a sustainable development</a:t>
            </a:r>
            <a:endParaRPr sz="3500">
              <a:solidFill>
                <a:schemeClr val="dk2"/>
              </a:solidFill>
              <a:latin typeface="Calibri"/>
              <a:ea typeface="Calibri"/>
              <a:cs typeface="Calibri"/>
              <a:sym typeface="Calibri"/>
            </a:endParaRPr>
          </a:p>
        </p:txBody>
      </p:sp>
      <p:pic>
        <p:nvPicPr>
          <p:cNvPr id="394" name="Google Shape;394;p53"/>
          <p:cNvPicPr preferRelativeResize="0"/>
          <p:nvPr/>
        </p:nvPicPr>
        <p:blipFill>
          <a:blip r:embed="rId3">
            <a:alphaModFix/>
          </a:blip>
          <a:stretch>
            <a:fillRect/>
          </a:stretch>
        </p:blipFill>
        <p:spPr>
          <a:xfrm>
            <a:off x="3052388" y="2600288"/>
            <a:ext cx="3383288" cy="224143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99" name="Shape 399"/>
        <p:cNvGrpSpPr/>
        <p:nvPr/>
      </p:nvGrpSpPr>
      <p:grpSpPr>
        <a:xfrm>
          <a:off x="0" y="0"/>
          <a:ext cx="0" cy="0"/>
          <a:chOff x="0" y="0"/>
          <a:chExt cx="0" cy="0"/>
        </a:xfrm>
      </p:grpSpPr>
      <p:sp>
        <p:nvSpPr>
          <p:cNvPr id="400" name="Google Shape;400;p54"/>
          <p:cNvSpPr txBox="1"/>
          <p:nvPr>
            <p:ph type="title"/>
          </p:nvPr>
        </p:nvSpPr>
        <p:spPr>
          <a:xfrm>
            <a:off x="904800" y="121931"/>
            <a:ext cx="7548000" cy="6360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FFFFF0"/>
              </a:buClr>
              <a:buSzPts val="3000"/>
              <a:buFont typeface="Calibri"/>
              <a:buNone/>
            </a:pPr>
            <a:r>
              <a:rPr b="1" lang="en" sz="2400">
                <a:solidFill>
                  <a:schemeClr val="dk2"/>
                </a:solidFill>
                <a:latin typeface="Calibri"/>
                <a:ea typeface="Calibri"/>
                <a:cs typeface="Calibri"/>
                <a:sym typeface="Calibri"/>
              </a:rPr>
              <a:t>Decision making tools</a:t>
            </a:r>
            <a:endParaRPr sz="2400">
              <a:solidFill>
                <a:schemeClr val="dk2"/>
              </a:solidFill>
              <a:latin typeface="Calibri"/>
              <a:ea typeface="Calibri"/>
              <a:cs typeface="Calibri"/>
              <a:sym typeface="Calibri"/>
            </a:endParaRPr>
          </a:p>
        </p:txBody>
      </p:sp>
      <p:sp>
        <p:nvSpPr>
          <p:cNvPr id="401" name="Google Shape;401;p54"/>
          <p:cNvSpPr txBox="1"/>
          <p:nvPr/>
        </p:nvSpPr>
        <p:spPr>
          <a:xfrm>
            <a:off x="442144" y="700631"/>
            <a:ext cx="5867100" cy="4149600"/>
          </a:xfrm>
          <a:prstGeom prst="rect">
            <a:avLst/>
          </a:prstGeom>
          <a:noFill/>
          <a:ln>
            <a:noFill/>
          </a:ln>
        </p:spPr>
        <p:txBody>
          <a:bodyPr anchorCtr="0" anchor="t" bIns="34275" lIns="68575" spcFirstLastPara="1" rIns="68575" wrap="square" tIns="34275">
            <a:normAutofit lnSpcReduction="10000"/>
          </a:bodyPr>
          <a:lstStyle/>
          <a:p>
            <a:pPr indent="0" lvl="0" marL="0" marR="0" rtl="0" algn="l">
              <a:lnSpc>
                <a:spcPct val="100000"/>
              </a:lnSpc>
              <a:spcBef>
                <a:spcPts val="0"/>
              </a:spcBef>
              <a:spcAft>
                <a:spcPts val="0"/>
              </a:spcAft>
              <a:buNone/>
            </a:pPr>
            <a:r>
              <a:rPr b="0" i="0" lang="en" sz="1400" u="none" cap="none" strike="noStrike">
                <a:solidFill>
                  <a:schemeClr val="dk2"/>
                </a:solidFill>
                <a:latin typeface="Calibri"/>
                <a:ea typeface="Calibri"/>
                <a:cs typeface="Calibri"/>
                <a:sym typeface="Calibri"/>
              </a:rPr>
              <a:t>Life cycle analys</a:t>
            </a:r>
            <a:r>
              <a:rPr lang="en" sz="1400">
                <a:solidFill>
                  <a:schemeClr val="dk2"/>
                </a:solidFill>
                <a:latin typeface="Calibri"/>
                <a:ea typeface="Calibri"/>
                <a:cs typeface="Calibri"/>
                <a:sym typeface="Calibri"/>
              </a:rPr>
              <a:t>is</a:t>
            </a:r>
            <a:endParaRPr sz="1400">
              <a:solidFill>
                <a:schemeClr val="dk2"/>
              </a:solidFill>
              <a:latin typeface="Calibri"/>
              <a:ea typeface="Calibri"/>
              <a:cs typeface="Calibri"/>
              <a:sym typeface="Calibri"/>
            </a:endParaRPr>
          </a:p>
          <a:p>
            <a:pPr indent="-254000" lvl="0" marL="342900" marR="0" rtl="0" algn="l">
              <a:lnSpc>
                <a:spcPct val="100000"/>
              </a:lnSpc>
              <a:spcBef>
                <a:spcPts val="0"/>
              </a:spcBef>
              <a:spcAft>
                <a:spcPts val="0"/>
              </a:spcAft>
              <a:buClr>
                <a:schemeClr val="dk2"/>
              </a:buClr>
              <a:buSzPts val="1400"/>
              <a:buFont typeface="Calibri"/>
              <a:buChar char="●"/>
            </a:pPr>
            <a:r>
              <a:rPr lang="en" sz="1400">
                <a:solidFill>
                  <a:schemeClr val="dk2"/>
                </a:solidFill>
                <a:latin typeface="Calibri"/>
                <a:ea typeface="Calibri"/>
                <a:cs typeface="Calibri"/>
                <a:sym typeface="Calibri"/>
              </a:rPr>
              <a:t>Life cycle cost: upfront cost v. long term savings </a:t>
            </a:r>
            <a:endParaRPr sz="1400">
              <a:solidFill>
                <a:schemeClr val="dk2"/>
              </a:solidFill>
              <a:latin typeface="Calibri"/>
              <a:ea typeface="Calibri"/>
              <a:cs typeface="Calibri"/>
              <a:sym typeface="Calibri"/>
            </a:endParaRPr>
          </a:p>
          <a:p>
            <a:pPr indent="-254000" lvl="0" marL="342900" marR="0" rtl="0" algn="l">
              <a:lnSpc>
                <a:spcPct val="100000"/>
              </a:lnSpc>
              <a:spcBef>
                <a:spcPts val="0"/>
              </a:spcBef>
              <a:spcAft>
                <a:spcPts val="0"/>
              </a:spcAft>
              <a:buClr>
                <a:schemeClr val="dk2"/>
              </a:buClr>
              <a:buSzPts val="1400"/>
              <a:buFont typeface="Calibri"/>
              <a:buChar char="●"/>
            </a:pPr>
            <a:r>
              <a:rPr lang="en" sz="1400">
                <a:solidFill>
                  <a:schemeClr val="dk2"/>
                </a:solidFill>
                <a:latin typeface="Calibri"/>
                <a:ea typeface="Calibri"/>
                <a:cs typeface="Calibri"/>
                <a:sym typeface="Calibri"/>
              </a:rPr>
              <a:t>Life cycle carbon: what emissions will result from business as usual v. an alternative? Such as conventional HVAC or all-electric</a:t>
            </a:r>
            <a:endParaRPr sz="1400">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b="0" i="0" lang="en" sz="1400" u="none" cap="none" strike="noStrike">
                <a:solidFill>
                  <a:schemeClr val="dk2"/>
                </a:solidFill>
                <a:latin typeface="Calibri"/>
                <a:ea typeface="Calibri"/>
                <a:cs typeface="Calibri"/>
                <a:sym typeface="Calibri"/>
              </a:rPr>
              <a:t>Multi-criteria decision analysis</a:t>
            </a:r>
            <a:endParaRPr b="0" i="0" sz="1400" u="none" cap="none" strike="noStrike">
              <a:solidFill>
                <a:schemeClr val="dk2"/>
              </a:solidFill>
              <a:latin typeface="Calibri"/>
              <a:ea typeface="Calibri"/>
              <a:cs typeface="Calibri"/>
              <a:sym typeface="Calibri"/>
            </a:endParaRPr>
          </a:p>
          <a:p>
            <a:pPr indent="-254000" lvl="0" marL="342900" marR="0" rtl="0" algn="l">
              <a:lnSpc>
                <a:spcPct val="100000"/>
              </a:lnSpc>
              <a:spcBef>
                <a:spcPts val="0"/>
              </a:spcBef>
              <a:spcAft>
                <a:spcPts val="0"/>
              </a:spcAft>
              <a:buClr>
                <a:schemeClr val="dk2"/>
              </a:buClr>
              <a:buSzPts val="1400"/>
              <a:buFont typeface="Calibri"/>
              <a:buChar char="●"/>
            </a:pPr>
            <a:r>
              <a:rPr lang="en" sz="1400">
                <a:solidFill>
                  <a:schemeClr val="dk2"/>
                </a:solidFill>
                <a:latin typeface="Calibri"/>
                <a:ea typeface="Calibri"/>
                <a:cs typeface="Calibri"/>
                <a:sym typeface="Calibri"/>
              </a:rPr>
              <a:t>Using more than cost to inform decisions</a:t>
            </a:r>
            <a:endParaRPr sz="1400">
              <a:solidFill>
                <a:schemeClr val="dk2"/>
              </a:solidFill>
              <a:latin typeface="Calibri"/>
              <a:ea typeface="Calibri"/>
              <a:cs typeface="Calibri"/>
              <a:sym typeface="Calibri"/>
            </a:endParaRPr>
          </a:p>
          <a:p>
            <a:pPr indent="-254000" lvl="0" marL="342900" marR="0" rtl="0" algn="l">
              <a:lnSpc>
                <a:spcPct val="100000"/>
              </a:lnSpc>
              <a:spcBef>
                <a:spcPts val="0"/>
              </a:spcBef>
              <a:spcAft>
                <a:spcPts val="0"/>
              </a:spcAft>
              <a:buClr>
                <a:schemeClr val="dk2"/>
              </a:buClr>
              <a:buSzPts val="1400"/>
              <a:buFont typeface="Calibri"/>
              <a:buChar char="●"/>
            </a:pPr>
            <a:r>
              <a:rPr lang="en" sz="1400">
                <a:solidFill>
                  <a:schemeClr val="dk2"/>
                </a:solidFill>
                <a:latin typeface="Calibri"/>
                <a:ea typeface="Calibri"/>
                <a:cs typeface="Calibri"/>
                <a:sym typeface="Calibri"/>
              </a:rPr>
              <a:t>Weight/prioritize criteria based on stakeholder input</a:t>
            </a:r>
            <a:endParaRPr sz="1400">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400">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b="0" i="0" lang="en" sz="1400" u="none" cap="none" strike="noStrike">
                <a:solidFill>
                  <a:schemeClr val="dk2"/>
                </a:solidFill>
                <a:latin typeface="Calibri"/>
                <a:ea typeface="Calibri"/>
                <a:cs typeface="Calibri"/>
                <a:sym typeface="Calibri"/>
              </a:rPr>
              <a:t>Systems mapping/thinking</a:t>
            </a:r>
            <a:endParaRPr b="0" i="0" sz="1400" u="none" cap="none" strike="noStrike">
              <a:solidFill>
                <a:schemeClr val="dk2"/>
              </a:solidFill>
              <a:latin typeface="Calibri"/>
              <a:ea typeface="Calibri"/>
              <a:cs typeface="Calibri"/>
              <a:sym typeface="Calibri"/>
            </a:endParaRPr>
          </a:p>
          <a:p>
            <a:pPr indent="-254000" lvl="0" marL="342900" marR="0" rtl="0" algn="l">
              <a:lnSpc>
                <a:spcPct val="100000"/>
              </a:lnSpc>
              <a:spcBef>
                <a:spcPts val="0"/>
              </a:spcBef>
              <a:spcAft>
                <a:spcPts val="0"/>
              </a:spcAft>
              <a:buClr>
                <a:schemeClr val="dk2"/>
              </a:buClr>
              <a:buSzPts val="1400"/>
              <a:buFont typeface="Calibri"/>
              <a:buChar char="●"/>
            </a:pPr>
            <a:r>
              <a:rPr lang="en" sz="1400">
                <a:solidFill>
                  <a:schemeClr val="dk2"/>
                </a:solidFill>
                <a:latin typeface="Calibri"/>
                <a:ea typeface="Calibri"/>
                <a:cs typeface="Calibri"/>
                <a:sym typeface="Calibri"/>
              </a:rPr>
              <a:t>How will this decision impact other parts of the system? </a:t>
            </a:r>
            <a:endParaRPr sz="1400">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400">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b="0" i="0" lang="en" sz="1400" u="none" cap="none" strike="noStrike">
                <a:solidFill>
                  <a:schemeClr val="dk2"/>
                </a:solidFill>
                <a:latin typeface="Calibri"/>
                <a:ea typeface="Calibri"/>
                <a:cs typeface="Calibri"/>
                <a:sym typeface="Calibri"/>
              </a:rPr>
              <a:t>Equity lenses</a:t>
            </a:r>
            <a:endParaRPr b="0" i="0" sz="1400" u="none" cap="none" strike="noStrike">
              <a:solidFill>
                <a:schemeClr val="dk2"/>
              </a:solidFill>
              <a:latin typeface="Calibri"/>
              <a:ea typeface="Calibri"/>
              <a:cs typeface="Calibri"/>
              <a:sym typeface="Calibri"/>
            </a:endParaRPr>
          </a:p>
          <a:p>
            <a:pPr indent="-254000" lvl="0" marL="342900" marR="0" rtl="0" algn="l">
              <a:lnSpc>
                <a:spcPct val="100000"/>
              </a:lnSpc>
              <a:spcBef>
                <a:spcPts val="0"/>
              </a:spcBef>
              <a:spcAft>
                <a:spcPts val="0"/>
              </a:spcAft>
              <a:buClr>
                <a:schemeClr val="dk2"/>
              </a:buClr>
              <a:buSzPts val="1400"/>
              <a:buFont typeface="Calibri"/>
              <a:buChar char="●"/>
            </a:pPr>
            <a:r>
              <a:rPr lang="en" sz="1400">
                <a:solidFill>
                  <a:schemeClr val="dk2"/>
                </a:solidFill>
                <a:latin typeface="Calibri"/>
                <a:ea typeface="Calibri"/>
                <a:cs typeface="Calibri"/>
                <a:sym typeface="Calibri"/>
              </a:rPr>
              <a:t>How are benefits and harms distributed?</a:t>
            </a:r>
            <a:endParaRPr sz="1400">
              <a:solidFill>
                <a:schemeClr val="dk2"/>
              </a:solidFill>
              <a:latin typeface="Calibri"/>
              <a:ea typeface="Calibri"/>
              <a:cs typeface="Calibri"/>
              <a:sym typeface="Calibri"/>
            </a:endParaRPr>
          </a:p>
          <a:p>
            <a:pPr indent="-254000" lvl="0" marL="342900" marR="0" rtl="0" algn="l">
              <a:lnSpc>
                <a:spcPct val="100000"/>
              </a:lnSpc>
              <a:spcBef>
                <a:spcPts val="0"/>
              </a:spcBef>
              <a:spcAft>
                <a:spcPts val="0"/>
              </a:spcAft>
              <a:buClr>
                <a:schemeClr val="dk2"/>
              </a:buClr>
              <a:buSzPts val="1400"/>
              <a:buFont typeface="Calibri"/>
              <a:buChar char="●"/>
            </a:pPr>
            <a:r>
              <a:rPr lang="en" sz="1400">
                <a:solidFill>
                  <a:schemeClr val="dk2"/>
                </a:solidFill>
                <a:latin typeface="Calibri"/>
                <a:ea typeface="Calibri"/>
                <a:cs typeface="Calibri"/>
                <a:sym typeface="Calibri"/>
              </a:rPr>
              <a:t>Work to ensure historical injustices are not reinforced, better yet, are reversed</a:t>
            </a:r>
            <a:endParaRPr sz="1400">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400">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b="0" i="0" lang="en" sz="1400" u="none" cap="none" strike="noStrike">
                <a:solidFill>
                  <a:schemeClr val="dk2"/>
                </a:solidFill>
                <a:latin typeface="Calibri"/>
                <a:ea typeface="Calibri"/>
                <a:cs typeface="Calibri"/>
                <a:sym typeface="Calibri"/>
              </a:rPr>
              <a:t>Valuation of ecosystem services</a:t>
            </a:r>
            <a:endParaRPr b="0" i="0" sz="1400" u="none" cap="none" strike="noStrike">
              <a:solidFill>
                <a:schemeClr val="dk2"/>
              </a:solidFill>
              <a:latin typeface="Calibri"/>
              <a:ea typeface="Calibri"/>
              <a:cs typeface="Calibri"/>
              <a:sym typeface="Calibri"/>
            </a:endParaRPr>
          </a:p>
          <a:p>
            <a:pPr indent="-254000" lvl="0" marL="342900" marR="0" rtl="0" algn="l">
              <a:lnSpc>
                <a:spcPct val="100000"/>
              </a:lnSpc>
              <a:spcBef>
                <a:spcPts val="0"/>
              </a:spcBef>
              <a:spcAft>
                <a:spcPts val="0"/>
              </a:spcAft>
              <a:buClr>
                <a:schemeClr val="dk2"/>
              </a:buClr>
              <a:buSzPts val="1400"/>
              <a:buFont typeface="Calibri"/>
              <a:buChar char="●"/>
            </a:pPr>
            <a:r>
              <a:rPr lang="en" sz="1400">
                <a:solidFill>
                  <a:schemeClr val="dk2"/>
                </a:solidFill>
                <a:latin typeface="Calibri"/>
                <a:ea typeface="Calibri"/>
                <a:cs typeface="Calibri"/>
                <a:sym typeface="Calibri"/>
              </a:rPr>
              <a:t>Putting ecosystem services like clean air, clean water, provisioning of food, aesthetic quality, etc, into economic terms for comparison and evaluation</a:t>
            </a:r>
            <a:endParaRPr sz="1400">
              <a:solidFill>
                <a:schemeClr val="dk2"/>
              </a:solidFill>
              <a:latin typeface="Calibri"/>
              <a:ea typeface="Calibri"/>
              <a:cs typeface="Calibri"/>
              <a:sym typeface="Calibri"/>
            </a:endParaRPr>
          </a:p>
        </p:txBody>
      </p:sp>
      <p:pic>
        <p:nvPicPr>
          <p:cNvPr id="402" name="Google Shape;402;p54"/>
          <p:cNvPicPr preferRelativeResize="0"/>
          <p:nvPr/>
        </p:nvPicPr>
        <p:blipFill>
          <a:blip r:embed="rId3">
            <a:alphaModFix/>
          </a:blip>
          <a:stretch>
            <a:fillRect/>
          </a:stretch>
        </p:blipFill>
        <p:spPr>
          <a:xfrm>
            <a:off x="5812519" y="929138"/>
            <a:ext cx="3151970" cy="325250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07" name="Shape 407"/>
        <p:cNvGrpSpPr/>
        <p:nvPr/>
      </p:nvGrpSpPr>
      <p:grpSpPr>
        <a:xfrm>
          <a:off x="0" y="0"/>
          <a:ext cx="0" cy="0"/>
          <a:chOff x="0" y="0"/>
          <a:chExt cx="0" cy="0"/>
        </a:xfrm>
      </p:grpSpPr>
      <p:sp>
        <p:nvSpPr>
          <p:cNvPr id="408" name="Google Shape;408;p55"/>
          <p:cNvSpPr txBox="1"/>
          <p:nvPr>
            <p:ph type="title"/>
          </p:nvPr>
        </p:nvSpPr>
        <p:spPr>
          <a:xfrm>
            <a:off x="904800" y="325706"/>
            <a:ext cx="7548000" cy="6360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FFFFF0"/>
              </a:buClr>
              <a:buSzPts val="3000"/>
              <a:buFont typeface="Calibri"/>
              <a:buNone/>
            </a:pPr>
            <a:r>
              <a:rPr b="1" lang="en" sz="2400">
                <a:solidFill>
                  <a:schemeClr val="dk2"/>
                </a:solidFill>
                <a:latin typeface="Calibri"/>
                <a:ea typeface="Calibri"/>
                <a:cs typeface="Calibri"/>
                <a:sym typeface="Calibri"/>
              </a:rPr>
              <a:t>Decision making tools - links to examples</a:t>
            </a:r>
            <a:endParaRPr sz="2400">
              <a:solidFill>
                <a:schemeClr val="dk2"/>
              </a:solidFill>
              <a:latin typeface="Calibri"/>
              <a:ea typeface="Calibri"/>
              <a:cs typeface="Calibri"/>
              <a:sym typeface="Calibri"/>
            </a:endParaRPr>
          </a:p>
        </p:txBody>
      </p:sp>
      <p:sp>
        <p:nvSpPr>
          <p:cNvPr id="409" name="Google Shape;409;p55"/>
          <p:cNvSpPr txBox="1"/>
          <p:nvPr/>
        </p:nvSpPr>
        <p:spPr>
          <a:xfrm>
            <a:off x="444850" y="1108275"/>
            <a:ext cx="8201700" cy="30939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i="1" lang="en" sz="1600">
                <a:solidFill>
                  <a:schemeClr val="dk1"/>
                </a:solidFill>
                <a:latin typeface="Calibri"/>
                <a:ea typeface="Calibri"/>
                <a:cs typeface="Calibri"/>
                <a:sym typeface="Calibri"/>
              </a:rPr>
              <a:t>Life cycle-related analysis</a:t>
            </a:r>
            <a:endParaRPr sz="1600">
              <a:solidFill>
                <a:schemeClr val="dk1"/>
              </a:solidFill>
              <a:latin typeface="Calibri"/>
              <a:ea typeface="Calibri"/>
              <a:cs typeface="Calibri"/>
              <a:sym typeface="Calibri"/>
            </a:endParaRPr>
          </a:p>
          <a:p>
            <a:pPr indent="-266700" lvl="0" marL="342900" rtl="0" algn="l">
              <a:spcBef>
                <a:spcPts val="0"/>
              </a:spcBef>
              <a:spcAft>
                <a:spcPts val="0"/>
              </a:spcAft>
              <a:buSzPts val="1600"/>
              <a:buFont typeface="Calibri"/>
              <a:buChar char="●"/>
            </a:pPr>
            <a:r>
              <a:rPr lang="en" sz="1600" u="sng">
                <a:solidFill>
                  <a:srgbClr val="1155CC"/>
                </a:solidFill>
                <a:latin typeface="Calibri"/>
                <a:ea typeface="Calibri"/>
                <a:cs typeface="Calibri"/>
                <a:sym typeface="Calibri"/>
                <a:hlinkClick r:id="rId3">
                  <a:extLst>
                    <a:ext uri="{A12FA001-AC4F-418D-AE19-62706E023703}">
                      <ahyp:hlinkClr val="tx"/>
                    </a:ext>
                  </a:extLst>
                </a:hlinkClick>
              </a:rPr>
              <a:t>Economics of All–Electric New Construction in Utah</a:t>
            </a:r>
            <a:r>
              <a:rPr lang="en" sz="1600">
                <a:solidFill>
                  <a:schemeClr val="dk1"/>
                </a:solidFill>
                <a:latin typeface="Calibri"/>
                <a:ea typeface="Calibri"/>
                <a:cs typeface="Calibri"/>
                <a:sym typeface="Calibri"/>
              </a:rPr>
              <a:t> by E3</a:t>
            </a:r>
            <a:endParaRPr sz="1600">
              <a:solidFill>
                <a:schemeClr val="dk1"/>
              </a:solidFill>
              <a:latin typeface="Calibri"/>
              <a:ea typeface="Calibri"/>
              <a:cs typeface="Calibri"/>
              <a:sym typeface="Calibri"/>
            </a:endParaRPr>
          </a:p>
          <a:p>
            <a:pPr indent="-266700" lvl="0" marL="342900" rtl="0" algn="l">
              <a:spcBef>
                <a:spcPts val="0"/>
              </a:spcBef>
              <a:spcAft>
                <a:spcPts val="0"/>
              </a:spcAft>
              <a:buSzPts val="1600"/>
              <a:buFont typeface="Calibri"/>
              <a:buChar char="●"/>
            </a:pPr>
            <a:r>
              <a:rPr lang="en" sz="1600" u="sng">
                <a:solidFill>
                  <a:srgbClr val="1155CC"/>
                </a:solidFill>
                <a:latin typeface="Calibri"/>
                <a:ea typeface="Calibri"/>
                <a:cs typeface="Calibri"/>
                <a:sym typeface="Calibri"/>
                <a:hlinkClick r:id="rId4">
                  <a:extLst>
                    <a:ext uri="{A12FA001-AC4F-418D-AE19-62706E023703}">
                      <ahyp:hlinkClr val="tx"/>
                    </a:ext>
                  </a:extLst>
                </a:hlinkClick>
              </a:rPr>
              <a:t>New Jersey Meadowlands Commission Life Cycle Costing and Environmental Life Cycle Assessment</a:t>
            </a:r>
            <a:r>
              <a:rPr lang="en" sz="1600">
                <a:solidFill>
                  <a:schemeClr val="dk1"/>
                </a:solidFill>
                <a:latin typeface="Calibri"/>
                <a:ea typeface="Calibri"/>
                <a:cs typeface="Calibri"/>
                <a:sym typeface="Calibri"/>
              </a:rPr>
              <a:t> performed by the Rutgers Center for Green Building</a:t>
            </a:r>
            <a:endParaRPr sz="1600">
              <a:solidFill>
                <a:schemeClr val="dk1"/>
              </a:solidFill>
              <a:latin typeface="Calibri"/>
              <a:ea typeface="Calibri"/>
              <a:cs typeface="Calibri"/>
              <a:sym typeface="Calibri"/>
            </a:endParaRPr>
          </a:p>
          <a:p>
            <a:pPr indent="-266700" lvl="0" marL="342900" rtl="0" algn="l">
              <a:spcBef>
                <a:spcPts val="0"/>
              </a:spcBef>
              <a:spcAft>
                <a:spcPts val="0"/>
              </a:spcAft>
              <a:buSzPts val="1600"/>
              <a:buFont typeface="Calibri"/>
              <a:buChar char="●"/>
            </a:pPr>
            <a:r>
              <a:rPr lang="en" sz="1600" u="sng">
                <a:solidFill>
                  <a:srgbClr val="1155CC"/>
                </a:solidFill>
                <a:latin typeface="Calibri"/>
                <a:ea typeface="Calibri"/>
                <a:cs typeface="Calibri"/>
                <a:sym typeface="Calibri"/>
                <a:hlinkClick r:id="rId5">
                  <a:extLst>
                    <a:ext uri="{A12FA001-AC4F-418D-AE19-62706E023703}">
                      <ahyp:hlinkClr val="tx"/>
                    </a:ext>
                  </a:extLst>
                </a:hlinkClick>
              </a:rPr>
              <a:t>Life Cycle Assessment of Buildings: A Practice Guide</a:t>
            </a:r>
            <a:r>
              <a:rPr lang="en" sz="1600">
                <a:solidFill>
                  <a:schemeClr val="dk1"/>
                </a:solidFill>
                <a:latin typeface="Calibri"/>
                <a:ea typeface="Calibri"/>
                <a:cs typeface="Calibri"/>
                <a:sym typeface="Calibri"/>
              </a:rPr>
              <a:t> from The Carbon Leadership Forum</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b="1" i="1" lang="en" sz="1600">
                <a:solidFill>
                  <a:schemeClr val="dk1"/>
                </a:solidFill>
                <a:latin typeface="Calibri"/>
                <a:ea typeface="Calibri"/>
                <a:cs typeface="Calibri"/>
                <a:sym typeface="Calibri"/>
              </a:rPr>
              <a:t>Equity lens</a:t>
            </a:r>
            <a:endParaRPr sz="1600">
              <a:solidFill>
                <a:schemeClr val="dk1"/>
              </a:solidFill>
              <a:latin typeface="Calibri"/>
              <a:ea typeface="Calibri"/>
              <a:cs typeface="Calibri"/>
              <a:sym typeface="Calibri"/>
            </a:endParaRPr>
          </a:p>
          <a:p>
            <a:pPr indent="-266700" lvl="0" marL="342900" rtl="0" algn="l">
              <a:spcBef>
                <a:spcPts val="0"/>
              </a:spcBef>
              <a:spcAft>
                <a:spcPts val="0"/>
              </a:spcAft>
              <a:buSzPts val="1600"/>
              <a:buFont typeface="Calibri"/>
              <a:buChar char="●"/>
            </a:pPr>
            <a:r>
              <a:rPr lang="en" sz="1600" u="sng">
                <a:solidFill>
                  <a:srgbClr val="1155CC"/>
                </a:solidFill>
                <a:latin typeface="Calibri"/>
                <a:ea typeface="Calibri"/>
                <a:cs typeface="Calibri"/>
                <a:sym typeface="Calibri"/>
                <a:hlinkClick r:id="rId6">
                  <a:extLst>
                    <a:ext uri="{A12FA001-AC4F-418D-AE19-62706E023703}">
                      <ahyp:hlinkClr val="tx"/>
                    </a:ext>
                  </a:extLst>
                </a:hlinkClick>
              </a:rPr>
              <a:t>Sustainability Through an Equity Lens, an Introduction</a:t>
            </a:r>
            <a:r>
              <a:rPr lang="en" sz="1600">
                <a:solidFill>
                  <a:schemeClr val="dk1"/>
                </a:solidFill>
                <a:latin typeface="Calibri"/>
                <a:ea typeface="Calibri"/>
                <a:cs typeface="Calibri"/>
                <a:sym typeface="Calibri"/>
              </a:rPr>
              <a:t> by By Dawn Ashbacher, Sustainability Program Manager, Frederick County, MD, Government and Alisha Reis, Deputy County Manager, Adams County, Colorado</a:t>
            </a:r>
            <a:endParaRPr sz="1600">
              <a:solidFill>
                <a:schemeClr val="dk1"/>
              </a:solidFill>
              <a:latin typeface="Calibri"/>
              <a:ea typeface="Calibri"/>
              <a:cs typeface="Calibri"/>
              <a:sym typeface="Calibri"/>
            </a:endParaRPr>
          </a:p>
          <a:p>
            <a:pPr indent="-266700" lvl="0" marL="342900" rtl="0" algn="l">
              <a:spcBef>
                <a:spcPts val="0"/>
              </a:spcBef>
              <a:spcAft>
                <a:spcPts val="0"/>
              </a:spcAft>
              <a:buSzPts val="1600"/>
              <a:buFont typeface="Calibri"/>
              <a:buChar char="●"/>
            </a:pPr>
            <a:r>
              <a:rPr lang="en" sz="1600" u="sng">
                <a:solidFill>
                  <a:srgbClr val="1155CC"/>
                </a:solidFill>
                <a:latin typeface="Calibri"/>
                <a:ea typeface="Calibri"/>
                <a:cs typeface="Calibri"/>
                <a:sym typeface="Calibri"/>
                <a:hlinkClick r:id="rId7">
                  <a:extLst>
                    <a:ext uri="{A12FA001-AC4F-418D-AE19-62706E023703}">
                      <ahyp:hlinkClr val="tx"/>
                    </a:ext>
                  </a:extLst>
                </a:hlinkClick>
              </a:rPr>
              <a:t>Equity in Sustainability</a:t>
            </a:r>
            <a:r>
              <a:rPr lang="en" sz="1600">
                <a:solidFill>
                  <a:schemeClr val="dk1"/>
                </a:solidFill>
                <a:latin typeface="Calibri"/>
                <a:ea typeface="Calibri"/>
                <a:cs typeface="Calibri"/>
                <a:sym typeface="Calibri"/>
              </a:rPr>
              <a:t> initiative from City of Providence</a:t>
            </a:r>
            <a:endParaRPr sz="1600">
              <a:solidFill>
                <a:schemeClr val="dk1"/>
              </a:solidFill>
              <a:latin typeface="Calibri"/>
              <a:ea typeface="Calibri"/>
              <a:cs typeface="Calibri"/>
              <a:sym typeface="Calibri"/>
            </a:endParaRPr>
          </a:p>
          <a:p>
            <a:pPr indent="-266700" lvl="0" marL="342900" rtl="0" algn="l">
              <a:spcBef>
                <a:spcPts val="0"/>
              </a:spcBef>
              <a:spcAft>
                <a:spcPts val="0"/>
              </a:spcAft>
              <a:buSzPts val="1600"/>
              <a:buFont typeface="Calibri"/>
              <a:buChar char="●"/>
            </a:pPr>
            <a:r>
              <a:rPr lang="en" sz="1600" u="sng">
                <a:solidFill>
                  <a:srgbClr val="1155CC"/>
                </a:solidFill>
                <a:latin typeface="Calibri"/>
                <a:ea typeface="Calibri"/>
                <a:cs typeface="Calibri"/>
                <a:sym typeface="Calibri"/>
                <a:hlinkClick r:id="rId8">
                  <a:extLst>
                    <a:ext uri="{A12FA001-AC4F-418D-AE19-62706E023703}">
                      <ahyp:hlinkClr val="tx"/>
                    </a:ext>
                  </a:extLst>
                </a:hlinkClick>
              </a:rPr>
              <a:t>Climate Equity Index</a:t>
            </a:r>
            <a:r>
              <a:rPr lang="en" sz="1600">
                <a:solidFill>
                  <a:schemeClr val="dk1"/>
                </a:solidFill>
                <a:latin typeface="Calibri"/>
                <a:ea typeface="Calibri"/>
                <a:cs typeface="Calibri"/>
                <a:sym typeface="Calibri"/>
              </a:rPr>
              <a:t> from City of San Diego</a:t>
            </a:r>
            <a:endParaRPr sz="16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9"/>
          <p:cNvSpPr txBox="1"/>
          <p:nvPr>
            <p:ph type="title"/>
          </p:nvPr>
        </p:nvSpPr>
        <p:spPr>
          <a:xfrm>
            <a:off x="311700" y="1073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rgbClr val="000000"/>
              </a:buClr>
              <a:buSzPct val="42672"/>
              <a:buFont typeface="Arial"/>
              <a:buNone/>
            </a:pPr>
            <a:r>
              <a:rPr lang="en" sz="2320" u="sng">
                <a:solidFill>
                  <a:srgbClr val="000000"/>
                </a:solidFill>
                <a:latin typeface="Comfortaa"/>
                <a:ea typeface="Comfortaa"/>
                <a:cs typeface="Comfortaa"/>
                <a:sym typeface="Comfortaa"/>
              </a:rPr>
              <a:t>Review</a:t>
            </a:r>
            <a:endParaRPr sz="2320" u="sng">
              <a:solidFill>
                <a:srgbClr val="000000"/>
              </a:solidFill>
              <a:latin typeface="Comfortaa"/>
              <a:ea typeface="Comfortaa"/>
              <a:cs typeface="Comfortaa"/>
              <a:sym typeface="Comfortaa"/>
            </a:endParaRPr>
          </a:p>
          <a:p>
            <a:pPr indent="0" lvl="0" marL="0" rtl="0" algn="l">
              <a:spcBef>
                <a:spcPts val="0"/>
              </a:spcBef>
              <a:spcAft>
                <a:spcPts val="0"/>
              </a:spcAft>
              <a:buNone/>
            </a:pPr>
            <a:r>
              <a:t/>
            </a:r>
            <a:endParaRPr/>
          </a:p>
        </p:txBody>
      </p:sp>
      <p:sp>
        <p:nvSpPr>
          <p:cNvPr id="155" name="Google Shape;155;p29"/>
          <p:cNvSpPr txBox="1"/>
          <p:nvPr/>
        </p:nvSpPr>
        <p:spPr>
          <a:xfrm>
            <a:off x="553750" y="680050"/>
            <a:ext cx="8136000" cy="42798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dk1"/>
              </a:buClr>
              <a:buSzPts val="1700"/>
              <a:buFont typeface="Comfortaa"/>
              <a:buAutoNum type="arabicPeriod"/>
            </a:pPr>
            <a:r>
              <a:rPr lang="en" sz="1700">
                <a:solidFill>
                  <a:schemeClr val="dk1"/>
                </a:solidFill>
                <a:highlight>
                  <a:schemeClr val="lt1"/>
                </a:highlight>
                <a:latin typeface="Comfortaa"/>
                <a:ea typeface="Comfortaa"/>
                <a:cs typeface="Comfortaa"/>
                <a:sym typeface="Comfortaa"/>
              </a:rPr>
              <a:t>What is a ‘GNAR’?  What are some opportunities and threats associated with GNAR communities?</a:t>
            </a:r>
            <a:endParaRPr sz="1700">
              <a:solidFill>
                <a:schemeClr val="dk1"/>
              </a:solidFill>
              <a:latin typeface="Comfortaa"/>
              <a:ea typeface="Comfortaa"/>
              <a:cs typeface="Comfortaa"/>
              <a:sym typeface="Comfortaa"/>
            </a:endParaRPr>
          </a:p>
          <a:p>
            <a:pPr indent="-336550" lvl="0" marL="457200" rtl="0" algn="l">
              <a:lnSpc>
                <a:spcPct val="115000"/>
              </a:lnSpc>
              <a:spcBef>
                <a:spcPts val="0"/>
              </a:spcBef>
              <a:spcAft>
                <a:spcPts val="0"/>
              </a:spcAft>
              <a:buClr>
                <a:schemeClr val="dk1"/>
              </a:buClr>
              <a:buSzPts val="1700"/>
              <a:buFont typeface="Comfortaa"/>
              <a:buAutoNum type="arabicPeriod"/>
            </a:pPr>
            <a:r>
              <a:rPr lang="en" sz="1700">
                <a:solidFill>
                  <a:schemeClr val="dk1"/>
                </a:solidFill>
                <a:latin typeface="Comfortaa"/>
                <a:ea typeface="Comfortaa"/>
                <a:cs typeface="Comfortaa"/>
                <a:sym typeface="Comfortaa"/>
              </a:rPr>
              <a:t>Based on what you read, what is one connection you can make between sustainability and planning?</a:t>
            </a:r>
            <a:endParaRPr sz="1700">
              <a:solidFill>
                <a:schemeClr val="dk1"/>
              </a:solidFill>
              <a:latin typeface="Comfortaa"/>
              <a:ea typeface="Comfortaa"/>
              <a:cs typeface="Comfortaa"/>
              <a:sym typeface="Comfortaa"/>
            </a:endParaRPr>
          </a:p>
          <a:p>
            <a:pPr indent="-336550" lvl="0" marL="457200" rtl="0" algn="l">
              <a:lnSpc>
                <a:spcPct val="115000"/>
              </a:lnSpc>
              <a:spcBef>
                <a:spcPts val="0"/>
              </a:spcBef>
              <a:spcAft>
                <a:spcPts val="0"/>
              </a:spcAft>
              <a:buClr>
                <a:schemeClr val="dk1"/>
              </a:buClr>
              <a:buSzPts val="1700"/>
              <a:buFont typeface="Comfortaa"/>
              <a:buAutoNum type="arabicPeriod"/>
            </a:pPr>
            <a:r>
              <a:rPr b="1" lang="en" sz="1700">
                <a:solidFill>
                  <a:schemeClr val="dk1"/>
                </a:solidFill>
                <a:latin typeface="Comfortaa"/>
                <a:ea typeface="Comfortaa"/>
                <a:cs typeface="Comfortaa"/>
                <a:sym typeface="Comfortaa"/>
              </a:rPr>
              <a:t>ROLE PLAY</a:t>
            </a:r>
            <a:r>
              <a:rPr lang="en" sz="1700">
                <a:solidFill>
                  <a:schemeClr val="dk1"/>
                </a:solidFill>
                <a:latin typeface="Comfortaa"/>
                <a:ea typeface="Comfortaa"/>
                <a:cs typeface="Comfortaa"/>
                <a:sym typeface="Comfortaa"/>
              </a:rPr>
              <a:t>:  You and your tablemates are members of a local planning commission and are reviewing the results of a recent community survey.  One question asked about how the community should prioritize its time and resources.  </a:t>
            </a:r>
            <a:endParaRPr sz="1700">
              <a:solidFill>
                <a:schemeClr val="dk1"/>
              </a:solidFill>
              <a:latin typeface="Comfortaa"/>
              <a:ea typeface="Comfortaa"/>
              <a:cs typeface="Comfortaa"/>
              <a:sym typeface="Comfortaa"/>
            </a:endParaRPr>
          </a:p>
          <a:p>
            <a:pPr indent="-336550" lvl="1" marL="914400" rtl="0" algn="l">
              <a:lnSpc>
                <a:spcPct val="115000"/>
              </a:lnSpc>
              <a:spcBef>
                <a:spcPts val="0"/>
              </a:spcBef>
              <a:spcAft>
                <a:spcPts val="0"/>
              </a:spcAft>
              <a:buClr>
                <a:schemeClr val="dk1"/>
              </a:buClr>
              <a:buSzPts val="1700"/>
              <a:buFont typeface="Comfortaa"/>
              <a:buChar char="○"/>
            </a:pPr>
            <a:r>
              <a:rPr lang="en" sz="1700">
                <a:solidFill>
                  <a:schemeClr val="dk1"/>
                </a:solidFill>
                <a:latin typeface="Comfortaa"/>
                <a:ea typeface="Comfortaa"/>
                <a:cs typeface="Comfortaa"/>
                <a:sym typeface="Comfortaa"/>
              </a:rPr>
              <a:t>24% want a new playground</a:t>
            </a:r>
            <a:endParaRPr sz="1700">
              <a:solidFill>
                <a:schemeClr val="dk1"/>
              </a:solidFill>
              <a:latin typeface="Comfortaa"/>
              <a:ea typeface="Comfortaa"/>
              <a:cs typeface="Comfortaa"/>
              <a:sym typeface="Comfortaa"/>
            </a:endParaRPr>
          </a:p>
          <a:p>
            <a:pPr indent="-336550" lvl="1" marL="914400" rtl="0" algn="l">
              <a:lnSpc>
                <a:spcPct val="115000"/>
              </a:lnSpc>
              <a:spcBef>
                <a:spcPts val="0"/>
              </a:spcBef>
              <a:spcAft>
                <a:spcPts val="0"/>
              </a:spcAft>
              <a:buClr>
                <a:schemeClr val="dk1"/>
              </a:buClr>
              <a:buSzPts val="1700"/>
              <a:buFont typeface="Comfortaa"/>
              <a:buChar char="○"/>
            </a:pPr>
            <a:r>
              <a:rPr lang="en" sz="1700">
                <a:solidFill>
                  <a:schemeClr val="dk1"/>
                </a:solidFill>
                <a:latin typeface="Comfortaa"/>
                <a:ea typeface="Comfortaa"/>
                <a:cs typeface="Comfortaa"/>
                <a:sym typeface="Comfortaa"/>
              </a:rPr>
              <a:t>30% want more housing options  </a:t>
            </a:r>
            <a:endParaRPr sz="1700">
              <a:solidFill>
                <a:schemeClr val="dk1"/>
              </a:solidFill>
              <a:latin typeface="Comfortaa"/>
              <a:ea typeface="Comfortaa"/>
              <a:cs typeface="Comfortaa"/>
              <a:sym typeface="Comfortaa"/>
            </a:endParaRPr>
          </a:p>
          <a:p>
            <a:pPr indent="-336550" lvl="1" marL="914400" rtl="0" algn="l">
              <a:spcBef>
                <a:spcPts val="0"/>
              </a:spcBef>
              <a:spcAft>
                <a:spcPts val="0"/>
              </a:spcAft>
              <a:buClr>
                <a:schemeClr val="dk1"/>
              </a:buClr>
              <a:buSzPts val="1700"/>
              <a:buFont typeface="Comfortaa"/>
              <a:buChar char="○"/>
            </a:pPr>
            <a:r>
              <a:rPr lang="en" sz="1700">
                <a:solidFill>
                  <a:schemeClr val="dk1"/>
                </a:solidFill>
                <a:latin typeface="Comfortaa"/>
                <a:ea typeface="Comfortaa"/>
                <a:cs typeface="Comfortaa"/>
                <a:sym typeface="Comfortaa"/>
              </a:rPr>
              <a:t>46% want to preserve open space</a:t>
            </a:r>
            <a:endParaRPr sz="1700">
              <a:solidFill>
                <a:schemeClr val="dk1"/>
              </a:solidFill>
              <a:latin typeface="Comfortaa"/>
              <a:ea typeface="Comfortaa"/>
              <a:cs typeface="Comfortaa"/>
              <a:sym typeface="Comfortaa"/>
            </a:endParaRPr>
          </a:p>
          <a:p>
            <a:pPr indent="0" lvl="0" marL="457200" rtl="0" algn="l">
              <a:spcBef>
                <a:spcPts val="0"/>
              </a:spcBef>
              <a:spcAft>
                <a:spcPts val="0"/>
              </a:spcAft>
              <a:buNone/>
            </a:pPr>
            <a:r>
              <a:rPr lang="en" sz="1700">
                <a:solidFill>
                  <a:schemeClr val="dk1"/>
                </a:solidFill>
                <a:latin typeface="Comfortaa"/>
                <a:ea typeface="Comfortaa"/>
                <a:cs typeface="Comfortaa"/>
                <a:sym typeface="Comfortaa"/>
              </a:rPr>
              <a:t>Acting as the planning commission, decide how to proceed. </a:t>
            </a:r>
            <a:endParaRPr sz="1700">
              <a:solidFill>
                <a:srgbClr val="595959"/>
              </a:solidFill>
              <a:latin typeface="Comfortaa"/>
              <a:ea typeface="Comfortaa"/>
              <a:cs typeface="Comfortaa"/>
              <a:sym typeface="Comfortaa"/>
            </a:endParaRPr>
          </a:p>
          <a:p>
            <a:pPr indent="-336550" lvl="0" marL="457200" rtl="0" algn="l">
              <a:lnSpc>
                <a:spcPct val="115000"/>
              </a:lnSpc>
              <a:spcBef>
                <a:spcPts val="0"/>
              </a:spcBef>
              <a:spcAft>
                <a:spcPts val="0"/>
              </a:spcAft>
              <a:buClr>
                <a:schemeClr val="dk1"/>
              </a:buClr>
              <a:buSzPts val="1700"/>
              <a:buFont typeface="Comfortaa"/>
              <a:buAutoNum type="arabicPeriod"/>
            </a:pPr>
            <a:r>
              <a:rPr lang="en" sz="1700">
                <a:solidFill>
                  <a:schemeClr val="dk1"/>
                </a:solidFill>
                <a:highlight>
                  <a:schemeClr val="lt1"/>
                </a:highlight>
                <a:latin typeface="Comfortaa"/>
                <a:ea typeface="Comfortaa"/>
                <a:cs typeface="Comfortaa"/>
                <a:sym typeface="Comfortaa"/>
              </a:rPr>
              <a:t>Based on what you know and what you read, how might land use decisions impact public health and sustainability?</a:t>
            </a:r>
            <a:endParaRPr sz="1700">
              <a:solidFill>
                <a:schemeClr val="dk1"/>
              </a:solidFill>
              <a:highlight>
                <a:schemeClr val="lt1"/>
              </a:highlight>
              <a:latin typeface="Comfortaa"/>
              <a:ea typeface="Comfortaa"/>
              <a:cs typeface="Comfortaa"/>
              <a:sym typeface="Comforta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14" name="Shape 414"/>
        <p:cNvGrpSpPr/>
        <p:nvPr/>
      </p:nvGrpSpPr>
      <p:grpSpPr>
        <a:xfrm>
          <a:off x="0" y="0"/>
          <a:ext cx="0" cy="0"/>
          <a:chOff x="0" y="0"/>
          <a:chExt cx="0" cy="0"/>
        </a:xfrm>
      </p:grpSpPr>
      <p:sp>
        <p:nvSpPr>
          <p:cNvPr id="415" name="Google Shape;415;p56"/>
          <p:cNvSpPr txBox="1"/>
          <p:nvPr>
            <p:ph type="title"/>
          </p:nvPr>
        </p:nvSpPr>
        <p:spPr>
          <a:xfrm>
            <a:off x="904800" y="350531"/>
            <a:ext cx="7548000" cy="5463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FFFFF0"/>
              </a:buClr>
              <a:buSzPts val="3000"/>
              <a:buFont typeface="Calibri"/>
              <a:buNone/>
            </a:pPr>
            <a:r>
              <a:rPr b="1" lang="en" sz="2400">
                <a:solidFill>
                  <a:schemeClr val="dk2"/>
                </a:solidFill>
                <a:latin typeface="Calibri"/>
                <a:ea typeface="Calibri"/>
                <a:cs typeface="Calibri"/>
                <a:sym typeface="Calibri"/>
              </a:rPr>
              <a:t>Land use tools</a:t>
            </a:r>
            <a:endParaRPr sz="2400">
              <a:solidFill>
                <a:schemeClr val="dk2"/>
              </a:solidFill>
              <a:latin typeface="Calibri"/>
              <a:ea typeface="Calibri"/>
              <a:cs typeface="Calibri"/>
              <a:sym typeface="Calibri"/>
            </a:endParaRPr>
          </a:p>
        </p:txBody>
      </p:sp>
      <p:sp>
        <p:nvSpPr>
          <p:cNvPr id="416" name="Google Shape;416;p56"/>
          <p:cNvSpPr txBox="1"/>
          <p:nvPr/>
        </p:nvSpPr>
        <p:spPr>
          <a:xfrm>
            <a:off x="715350" y="957881"/>
            <a:ext cx="7737600" cy="3836400"/>
          </a:xfrm>
          <a:prstGeom prst="rect">
            <a:avLst/>
          </a:prstGeom>
          <a:noFill/>
          <a:ln>
            <a:noFill/>
          </a:ln>
        </p:spPr>
        <p:txBody>
          <a:bodyPr anchorCtr="0" anchor="t" bIns="34275" lIns="68575" spcFirstLastPara="1" rIns="68575" wrap="square" tIns="34275">
            <a:normAutofit lnSpcReduction="10000"/>
          </a:bodyPr>
          <a:lstStyle/>
          <a:p>
            <a:pPr indent="0" lvl="0" marL="0" marR="0" rtl="0" algn="l">
              <a:lnSpc>
                <a:spcPct val="100000"/>
              </a:lnSpc>
              <a:spcBef>
                <a:spcPts val="0"/>
              </a:spcBef>
              <a:spcAft>
                <a:spcPts val="0"/>
              </a:spcAft>
              <a:buNone/>
            </a:pPr>
            <a:r>
              <a:rPr b="0" i="0" lang="en" sz="1400" u="none" cap="none" strike="noStrike">
                <a:solidFill>
                  <a:schemeClr val="dk2"/>
                </a:solidFill>
                <a:latin typeface="Calibri"/>
                <a:ea typeface="Calibri"/>
                <a:cs typeface="Calibri"/>
                <a:sym typeface="Calibri"/>
              </a:rPr>
              <a:t>Zoning</a:t>
            </a:r>
            <a:endParaRPr b="0" i="0" sz="1400" u="none" cap="none" strike="noStrike">
              <a:solidFill>
                <a:schemeClr val="dk2"/>
              </a:solidFill>
              <a:latin typeface="Calibri"/>
              <a:ea typeface="Calibri"/>
              <a:cs typeface="Calibri"/>
              <a:sym typeface="Calibri"/>
            </a:endParaRPr>
          </a:p>
          <a:p>
            <a:pPr indent="-254000" lvl="0" marL="342900" marR="0" rtl="0" algn="l">
              <a:lnSpc>
                <a:spcPct val="100000"/>
              </a:lnSpc>
              <a:spcBef>
                <a:spcPts val="0"/>
              </a:spcBef>
              <a:spcAft>
                <a:spcPts val="0"/>
              </a:spcAft>
              <a:buClr>
                <a:schemeClr val="dk2"/>
              </a:buClr>
              <a:buSzPts val="1400"/>
              <a:buFont typeface="Calibri"/>
              <a:buChar char="●"/>
            </a:pPr>
            <a:r>
              <a:rPr lang="en" sz="1400">
                <a:solidFill>
                  <a:schemeClr val="dk2"/>
                </a:solidFill>
                <a:latin typeface="Calibri"/>
                <a:ea typeface="Calibri"/>
                <a:cs typeface="Calibri"/>
                <a:sym typeface="Calibri"/>
              </a:rPr>
              <a:t>How can zoning be used to promote smart, transit-oriented, climate resilient communities?</a:t>
            </a:r>
            <a:endParaRPr sz="1400">
              <a:solidFill>
                <a:schemeClr val="dk2"/>
              </a:solidFill>
              <a:latin typeface="Calibri"/>
              <a:ea typeface="Calibri"/>
              <a:cs typeface="Calibri"/>
              <a:sym typeface="Calibri"/>
            </a:endParaRPr>
          </a:p>
          <a:p>
            <a:pPr indent="-254000" lvl="0" marL="342900" marR="0" rtl="0" algn="l">
              <a:lnSpc>
                <a:spcPct val="100000"/>
              </a:lnSpc>
              <a:spcBef>
                <a:spcPts val="0"/>
              </a:spcBef>
              <a:spcAft>
                <a:spcPts val="0"/>
              </a:spcAft>
              <a:buClr>
                <a:schemeClr val="dk2"/>
              </a:buClr>
              <a:buSzPts val="1400"/>
              <a:buFont typeface="Calibri"/>
              <a:buChar char="●"/>
            </a:pPr>
            <a:r>
              <a:rPr lang="en" sz="1400">
                <a:solidFill>
                  <a:schemeClr val="dk2"/>
                </a:solidFill>
                <a:latin typeface="Calibri"/>
                <a:ea typeface="Calibri"/>
                <a:cs typeface="Calibri"/>
                <a:sym typeface="Calibri"/>
              </a:rPr>
              <a:t>Maximize benefits for people while minimizing harm to the environment</a:t>
            </a:r>
            <a:endParaRPr sz="1400">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400">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lang="en" sz="1400">
                <a:solidFill>
                  <a:schemeClr val="dk2"/>
                </a:solidFill>
                <a:latin typeface="Calibri"/>
                <a:ea typeface="Calibri"/>
                <a:cs typeface="Calibri"/>
                <a:sym typeface="Calibri"/>
              </a:rPr>
              <a:t>S</a:t>
            </a:r>
            <a:r>
              <a:rPr b="0" i="0" lang="en" sz="1400" u="none" cap="none" strike="noStrike">
                <a:solidFill>
                  <a:schemeClr val="dk2"/>
                </a:solidFill>
                <a:latin typeface="Calibri"/>
                <a:ea typeface="Calibri"/>
                <a:cs typeface="Calibri"/>
                <a:sym typeface="Calibri"/>
              </a:rPr>
              <a:t>tretch codes</a:t>
            </a:r>
            <a:endParaRPr b="0" i="0" sz="1400" u="none" cap="none" strike="noStrike">
              <a:solidFill>
                <a:schemeClr val="dk2"/>
              </a:solidFill>
              <a:latin typeface="Calibri"/>
              <a:ea typeface="Calibri"/>
              <a:cs typeface="Calibri"/>
              <a:sym typeface="Calibri"/>
            </a:endParaRPr>
          </a:p>
          <a:p>
            <a:pPr indent="-254000" lvl="0" marL="342900" marR="0" rtl="0" algn="l">
              <a:lnSpc>
                <a:spcPct val="100000"/>
              </a:lnSpc>
              <a:spcBef>
                <a:spcPts val="0"/>
              </a:spcBef>
              <a:spcAft>
                <a:spcPts val="0"/>
              </a:spcAft>
              <a:buClr>
                <a:schemeClr val="dk2"/>
              </a:buClr>
              <a:buSzPts val="1400"/>
              <a:buFont typeface="Calibri"/>
              <a:buChar char="●"/>
            </a:pPr>
            <a:r>
              <a:rPr lang="en" sz="1400">
                <a:solidFill>
                  <a:schemeClr val="dk2"/>
                </a:solidFill>
                <a:latin typeface="Calibri"/>
                <a:ea typeface="Calibri"/>
                <a:cs typeface="Calibri"/>
                <a:sym typeface="Calibri"/>
              </a:rPr>
              <a:t>Voluntary codes can encourage adoption of best practices</a:t>
            </a:r>
            <a:endParaRPr sz="1400">
              <a:solidFill>
                <a:schemeClr val="dk2"/>
              </a:solidFill>
              <a:latin typeface="Calibri"/>
              <a:ea typeface="Calibri"/>
              <a:cs typeface="Calibri"/>
              <a:sym typeface="Calibri"/>
            </a:endParaRPr>
          </a:p>
          <a:p>
            <a:pPr indent="-254000" lvl="0" marL="342900" marR="0" rtl="0" algn="l">
              <a:lnSpc>
                <a:spcPct val="100000"/>
              </a:lnSpc>
              <a:spcBef>
                <a:spcPts val="0"/>
              </a:spcBef>
              <a:spcAft>
                <a:spcPts val="0"/>
              </a:spcAft>
              <a:buClr>
                <a:schemeClr val="dk2"/>
              </a:buClr>
              <a:buSzPts val="1400"/>
              <a:buFont typeface="Calibri"/>
              <a:buChar char="●"/>
            </a:pPr>
            <a:r>
              <a:rPr lang="en" sz="1400">
                <a:solidFill>
                  <a:schemeClr val="dk2"/>
                </a:solidFill>
                <a:latin typeface="Calibri"/>
                <a:ea typeface="Calibri"/>
                <a:cs typeface="Calibri"/>
                <a:sym typeface="Calibri"/>
              </a:rPr>
              <a:t>Stretch codes are used in places like Utah where local government does not set building code, and in places with home rule to push for stricter and more ambitious standards</a:t>
            </a:r>
            <a:endParaRPr sz="1400">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400">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b="0" i="0" lang="en" sz="1400" u="none" cap="none" strike="noStrike">
                <a:solidFill>
                  <a:schemeClr val="dk2"/>
                </a:solidFill>
                <a:latin typeface="Calibri"/>
                <a:ea typeface="Calibri"/>
                <a:cs typeface="Calibri"/>
                <a:sym typeface="Calibri"/>
              </a:rPr>
              <a:t>Development incentives</a:t>
            </a:r>
            <a:endParaRPr b="0" i="0" sz="1400" u="none" cap="none" strike="noStrike">
              <a:solidFill>
                <a:schemeClr val="dk2"/>
              </a:solidFill>
              <a:latin typeface="Calibri"/>
              <a:ea typeface="Calibri"/>
              <a:cs typeface="Calibri"/>
              <a:sym typeface="Calibri"/>
            </a:endParaRPr>
          </a:p>
          <a:p>
            <a:pPr indent="-254000" lvl="0" marL="342900" marR="0" rtl="0" algn="l">
              <a:lnSpc>
                <a:spcPct val="100000"/>
              </a:lnSpc>
              <a:spcBef>
                <a:spcPts val="0"/>
              </a:spcBef>
              <a:spcAft>
                <a:spcPts val="0"/>
              </a:spcAft>
              <a:buClr>
                <a:schemeClr val="dk2"/>
              </a:buClr>
              <a:buSzPts val="1400"/>
              <a:buFont typeface="Calibri"/>
              <a:buChar char="●"/>
            </a:pPr>
            <a:r>
              <a:rPr lang="en" sz="1400">
                <a:solidFill>
                  <a:schemeClr val="dk2"/>
                </a:solidFill>
                <a:latin typeface="Calibri"/>
                <a:ea typeface="Calibri"/>
                <a:cs typeface="Calibri"/>
                <a:sym typeface="Calibri"/>
              </a:rPr>
              <a:t>Often paired with stretch codes to further push voluntary adoption of best practices</a:t>
            </a:r>
            <a:endParaRPr sz="1400">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400">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b="0" i="0" lang="en" sz="1400" u="none" cap="none" strike="noStrike">
                <a:solidFill>
                  <a:schemeClr val="dk2"/>
                </a:solidFill>
                <a:latin typeface="Calibri"/>
                <a:ea typeface="Calibri"/>
                <a:cs typeface="Calibri"/>
                <a:sym typeface="Calibri"/>
              </a:rPr>
              <a:t>Neighborhood and building certification programs</a:t>
            </a:r>
            <a:endParaRPr b="0" i="0" sz="1400" u="none" cap="none" strike="noStrike">
              <a:solidFill>
                <a:schemeClr val="dk2"/>
              </a:solidFill>
              <a:latin typeface="Calibri"/>
              <a:ea typeface="Calibri"/>
              <a:cs typeface="Calibri"/>
              <a:sym typeface="Calibri"/>
            </a:endParaRPr>
          </a:p>
          <a:p>
            <a:pPr indent="-254000" lvl="0" marL="342900" marR="0" rtl="0" algn="l">
              <a:lnSpc>
                <a:spcPct val="100000"/>
              </a:lnSpc>
              <a:spcBef>
                <a:spcPts val="0"/>
              </a:spcBef>
              <a:spcAft>
                <a:spcPts val="0"/>
              </a:spcAft>
              <a:buClr>
                <a:schemeClr val="dk2"/>
              </a:buClr>
              <a:buSzPts val="1400"/>
              <a:buFont typeface="Calibri"/>
              <a:buChar char="●"/>
            </a:pPr>
            <a:r>
              <a:rPr lang="en" sz="1400">
                <a:solidFill>
                  <a:schemeClr val="dk2"/>
                </a:solidFill>
                <a:latin typeface="Calibri"/>
                <a:ea typeface="Calibri"/>
                <a:cs typeface="Calibri"/>
                <a:sym typeface="Calibri"/>
              </a:rPr>
              <a:t>Green and sustainable building and development certification programs offer an opportunity to clearly define expectations using a third-party verified system</a:t>
            </a:r>
            <a:endParaRPr sz="1400">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400">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lang="en" sz="1400">
                <a:solidFill>
                  <a:schemeClr val="dk2"/>
                </a:solidFill>
                <a:latin typeface="Calibri"/>
                <a:ea typeface="Calibri"/>
                <a:cs typeface="Calibri"/>
                <a:sym typeface="Calibri"/>
              </a:rPr>
              <a:t>Climate risk and vulnerability assessments</a:t>
            </a:r>
            <a:endParaRPr sz="1400">
              <a:solidFill>
                <a:schemeClr val="dk2"/>
              </a:solidFill>
              <a:latin typeface="Calibri"/>
              <a:ea typeface="Calibri"/>
              <a:cs typeface="Calibri"/>
              <a:sym typeface="Calibri"/>
            </a:endParaRPr>
          </a:p>
          <a:p>
            <a:pPr indent="-254000" lvl="0" marL="342900" marR="0" rtl="0" algn="l">
              <a:lnSpc>
                <a:spcPct val="100000"/>
              </a:lnSpc>
              <a:spcBef>
                <a:spcPts val="0"/>
              </a:spcBef>
              <a:spcAft>
                <a:spcPts val="0"/>
              </a:spcAft>
              <a:buClr>
                <a:schemeClr val="dk2"/>
              </a:buClr>
              <a:buSzPts val="1400"/>
              <a:buFont typeface="Calibri"/>
              <a:buChar char="●"/>
            </a:pPr>
            <a:r>
              <a:rPr lang="en" sz="1400">
                <a:solidFill>
                  <a:schemeClr val="dk2"/>
                </a:solidFill>
                <a:latin typeface="Calibri"/>
                <a:ea typeface="Calibri"/>
                <a:cs typeface="Calibri"/>
                <a:sym typeface="Calibri"/>
              </a:rPr>
              <a:t>Includes geospatial tools to identify vulnerable communities and infrastructure</a:t>
            </a:r>
            <a:endParaRPr sz="1400">
              <a:solidFill>
                <a:schemeClr val="dk2"/>
              </a:solidFill>
              <a:latin typeface="Calibri"/>
              <a:ea typeface="Calibri"/>
              <a:cs typeface="Calibri"/>
              <a:sym typeface="Calibri"/>
            </a:endParaRPr>
          </a:p>
          <a:p>
            <a:pPr indent="-254000" lvl="0" marL="342900" marR="0" rtl="0" algn="l">
              <a:lnSpc>
                <a:spcPct val="100000"/>
              </a:lnSpc>
              <a:spcBef>
                <a:spcPts val="0"/>
              </a:spcBef>
              <a:spcAft>
                <a:spcPts val="0"/>
              </a:spcAft>
              <a:buClr>
                <a:schemeClr val="dk2"/>
              </a:buClr>
              <a:buSzPts val="1400"/>
              <a:buFont typeface="Calibri"/>
              <a:buChar char="●"/>
            </a:pPr>
            <a:r>
              <a:rPr lang="en" sz="1400">
                <a:solidFill>
                  <a:schemeClr val="dk2"/>
                </a:solidFill>
                <a:latin typeface="Calibri"/>
                <a:ea typeface="Calibri"/>
                <a:cs typeface="Calibri"/>
                <a:sym typeface="Calibri"/>
              </a:rPr>
              <a:t>Information on risk can then be used to inform land use and other decisions</a:t>
            </a:r>
            <a:endParaRPr sz="1400">
              <a:solidFill>
                <a:schemeClr val="dk2"/>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21" name="Shape 421"/>
        <p:cNvGrpSpPr/>
        <p:nvPr/>
      </p:nvGrpSpPr>
      <p:grpSpPr>
        <a:xfrm>
          <a:off x="0" y="0"/>
          <a:ext cx="0" cy="0"/>
          <a:chOff x="0" y="0"/>
          <a:chExt cx="0" cy="0"/>
        </a:xfrm>
      </p:grpSpPr>
      <p:sp>
        <p:nvSpPr>
          <p:cNvPr id="422" name="Google Shape;422;p57"/>
          <p:cNvSpPr txBox="1"/>
          <p:nvPr>
            <p:ph type="title"/>
          </p:nvPr>
        </p:nvSpPr>
        <p:spPr>
          <a:xfrm>
            <a:off x="904800" y="64781"/>
            <a:ext cx="7548000" cy="5463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FFFFF0"/>
              </a:buClr>
              <a:buSzPts val="3000"/>
              <a:buFont typeface="Calibri"/>
              <a:buNone/>
            </a:pPr>
            <a:r>
              <a:rPr b="1" lang="en" sz="2100">
                <a:solidFill>
                  <a:schemeClr val="dk2"/>
                </a:solidFill>
                <a:latin typeface="Calibri"/>
                <a:ea typeface="Calibri"/>
                <a:cs typeface="Calibri"/>
                <a:sym typeface="Calibri"/>
              </a:rPr>
              <a:t>Land use tools: examples</a:t>
            </a:r>
            <a:endParaRPr sz="2100">
              <a:solidFill>
                <a:schemeClr val="dk2"/>
              </a:solidFill>
              <a:latin typeface="Calibri"/>
              <a:ea typeface="Calibri"/>
              <a:cs typeface="Calibri"/>
              <a:sym typeface="Calibri"/>
            </a:endParaRPr>
          </a:p>
        </p:txBody>
      </p:sp>
      <p:sp>
        <p:nvSpPr>
          <p:cNvPr id="423" name="Google Shape;423;p57"/>
          <p:cNvSpPr txBox="1"/>
          <p:nvPr/>
        </p:nvSpPr>
        <p:spPr>
          <a:xfrm>
            <a:off x="203794" y="366000"/>
            <a:ext cx="8648700" cy="4756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i="1" lang="en" sz="1200">
                <a:solidFill>
                  <a:schemeClr val="dk1"/>
                </a:solidFill>
                <a:latin typeface="Calibri"/>
                <a:ea typeface="Calibri"/>
                <a:cs typeface="Calibri"/>
                <a:sym typeface="Calibri"/>
              </a:rPr>
              <a:t>Zoning approaches</a:t>
            </a:r>
            <a:endParaRPr sz="1200">
              <a:solidFill>
                <a:schemeClr val="dk1"/>
              </a:solidFill>
              <a:latin typeface="Calibri"/>
              <a:ea typeface="Calibri"/>
              <a:cs typeface="Calibri"/>
              <a:sym typeface="Calibri"/>
            </a:endParaRPr>
          </a:p>
          <a:p>
            <a:pPr indent="-241300" lvl="0" marL="342900" rtl="0" algn="l">
              <a:spcBef>
                <a:spcPts val="0"/>
              </a:spcBef>
              <a:spcAft>
                <a:spcPts val="0"/>
              </a:spcAft>
              <a:buSzPts val="1200"/>
              <a:buFont typeface="Calibri"/>
              <a:buChar char="●"/>
            </a:pPr>
            <a:r>
              <a:rPr lang="en" sz="1200">
                <a:solidFill>
                  <a:schemeClr val="dk1"/>
                </a:solidFill>
                <a:latin typeface="Calibri"/>
                <a:ea typeface="Calibri"/>
                <a:cs typeface="Calibri"/>
                <a:sym typeface="Calibri"/>
              </a:rPr>
              <a:t>West Valley City Residential </a:t>
            </a:r>
            <a:r>
              <a:rPr lang="en" sz="1200" u="sng">
                <a:solidFill>
                  <a:schemeClr val="hlink"/>
                </a:solidFill>
                <a:latin typeface="Calibri"/>
                <a:ea typeface="Calibri"/>
                <a:cs typeface="Calibri"/>
                <a:sym typeface="Calibri"/>
                <a:hlinkClick r:id="rId3"/>
              </a:rPr>
              <a:t>Sustainability (RS) Zone</a:t>
            </a:r>
            <a:endParaRPr sz="1200">
              <a:solidFill>
                <a:schemeClr val="dk1"/>
              </a:solidFill>
              <a:latin typeface="Calibri"/>
              <a:ea typeface="Calibri"/>
              <a:cs typeface="Calibri"/>
              <a:sym typeface="Calibri"/>
            </a:endParaRPr>
          </a:p>
          <a:p>
            <a:pPr indent="-241300" lvl="0" marL="342900" rtl="0" algn="l">
              <a:spcBef>
                <a:spcPts val="0"/>
              </a:spcBef>
              <a:spcAft>
                <a:spcPts val="0"/>
              </a:spcAft>
              <a:buSzPts val="1200"/>
              <a:buFont typeface="Calibri"/>
              <a:buChar char="●"/>
            </a:pPr>
            <a:r>
              <a:rPr lang="en" sz="1200" u="sng">
                <a:solidFill>
                  <a:schemeClr val="hlink"/>
                </a:solidFill>
                <a:latin typeface="Calibri"/>
                <a:ea typeface="Calibri"/>
                <a:cs typeface="Calibri"/>
                <a:sym typeface="Calibri"/>
                <a:hlinkClick r:id="rId4"/>
              </a:rPr>
              <a:t>Food Retail Expansion to Support Health (FRESH) zoning</a:t>
            </a:r>
            <a:r>
              <a:rPr lang="en" sz="1200">
                <a:solidFill>
                  <a:schemeClr val="dk1"/>
                </a:solidFill>
                <a:latin typeface="Calibri"/>
                <a:ea typeface="Calibri"/>
                <a:cs typeface="Calibri"/>
                <a:sym typeface="Calibri"/>
              </a:rPr>
              <a:t> and tax incentive program from NYC</a:t>
            </a:r>
            <a:endParaRPr sz="1200">
              <a:solidFill>
                <a:schemeClr val="dk1"/>
              </a:solidFill>
              <a:latin typeface="Calibri"/>
              <a:ea typeface="Calibri"/>
              <a:cs typeface="Calibri"/>
              <a:sym typeface="Calibri"/>
            </a:endParaRPr>
          </a:p>
          <a:p>
            <a:pPr indent="-241300" lvl="0" marL="342900" rtl="0" algn="l">
              <a:spcBef>
                <a:spcPts val="0"/>
              </a:spcBef>
              <a:spcAft>
                <a:spcPts val="0"/>
              </a:spcAft>
              <a:buSzPts val="1200"/>
              <a:buFont typeface="Calibri"/>
              <a:buChar char="●"/>
            </a:pPr>
            <a:r>
              <a:rPr lang="en" sz="1200">
                <a:solidFill>
                  <a:schemeClr val="dk1"/>
                </a:solidFill>
                <a:latin typeface="Calibri"/>
                <a:ea typeface="Calibri"/>
                <a:cs typeface="Calibri"/>
                <a:sym typeface="Calibri"/>
              </a:rPr>
              <a:t>City of Boston </a:t>
            </a:r>
            <a:r>
              <a:rPr lang="en" sz="1200" u="sng">
                <a:solidFill>
                  <a:schemeClr val="hlink"/>
                </a:solidFill>
                <a:latin typeface="Calibri"/>
                <a:ea typeface="Calibri"/>
                <a:cs typeface="Calibri"/>
                <a:sym typeface="Calibri"/>
                <a:hlinkClick r:id="rId5"/>
              </a:rPr>
              <a:t>Zero Net Carbon Building Zoning Initiative</a:t>
            </a:r>
            <a:endParaRPr sz="1200">
              <a:solidFill>
                <a:schemeClr val="dk1"/>
              </a:solidFill>
              <a:latin typeface="Calibri"/>
              <a:ea typeface="Calibri"/>
              <a:cs typeface="Calibri"/>
              <a:sym typeface="Calibri"/>
            </a:endParaRPr>
          </a:p>
          <a:p>
            <a:pPr indent="-241300" lvl="0" marL="342900" rtl="0" algn="l">
              <a:spcBef>
                <a:spcPts val="0"/>
              </a:spcBef>
              <a:spcAft>
                <a:spcPts val="0"/>
              </a:spcAft>
              <a:buSzPts val="1200"/>
              <a:buFont typeface="Calibri"/>
              <a:buChar char="●"/>
            </a:pPr>
            <a:r>
              <a:rPr lang="en" sz="1200" u="sng">
                <a:solidFill>
                  <a:srgbClr val="1155CC"/>
                </a:solidFill>
                <a:latin typeface="Calibri"/>
                <a:ea typeface="Calibri"/>
                <a:cs typeface="Calibri"/>
                <a:sym typeface="Calibri"/>
                <a:hlinkClick r:id="rId6">
                  <a:extLst>
                    <a:ext uri="{A12FA001-AC4F-418D-AE19-62706E023703}">
                      <ahyp:hlinkClr val="tx"/>
                    </a:ext>
                  </a:extLst>
                </a:hlinkClick>
              </a:rPr>
              <a:t>4 Zoning Changes That Boost Local Food Security</a:t>
            </a:r>
            <a:r>
              <a:rPr lang="en" sz="1200">
                <a:solidFill>
                  <a:schemeClr val="dk1"/>
                </a:solidFill>
                <a:latin typeface="Calibri"/>
                <a:ea typeface="Calibri"/>
                <a:cs typeface="Calibri"/>
                <a:sym typeface="Calibri"/>
              </a:rPr>
              <a:t> by Gina Harvey from the APA</a:t>
            </a:r>
            <a:endParaRPr sz="1200">
              <a:solidFill>
                <a:schemeClr val="dk1"/>
              </a:solidFill>
              <a:latin typeface="Calibri"/>
              <a:ea typeface="Calibri"/>
              <a:cs typeface="Calibri"/>
              <a:sym typeface="Calibri"/>
            </a:endParaRPr>
          </a:p>
          <a:p>
            <a:pPr indent="-241300" lvl="0" marL="342900" rtl="0" algn="l">
              <a:spcBef>
                <a:spcPts val="0"/>
              </a:spcBef>
              <a:spcAft>
                <a:spcPts val="0"/>
              </a:spcAft>
              <a:buSzPts val="1200"/>
              <a:buFont typeface="Calibri"/>
              <a:buChar char="●"/>
            </a:pPr>
            <a:r>
              <a:rPr lang="en" sz="1200" u="sng">
                <a:solidFill>
                  <a:srgbClr val="1155CC"/>
                </a:solidFill>
                <a:latin typeface="Calibri"/>
                <a:ea typeface="Calibri"/>
                <a:cs typeface="Calibri"/>
                <a:sym typeface="Calibri"/>
                <a:hlinkClick r:id="rId7">
                  <a:extLst>
                    <a:ext uri="{A12FA001-AC4F-418D-AE19-62706E023703}">
                      <ahyp:hlinkClr val="tx"/>
                    </a:ext>
                  </a:extLst>
                </a:hlinkClick>
              </a:rPr>
              <a:t>Models for Mitigation Wildfire Hazards Through Zoning</a:t>
            </a:r>
            <a:r>
              <a:rPr lang="en" sz="1200">
                <a:solidFill>
                  <a:schemeClr val="dk1"/>
                </a:solidFill>
                <a:latin typeface="Calibri"/>
                <a:ea typeface="Calibri"/>
                <a:cs typeface="Calibri"/>
                <a:sym typeface="Calibri"/>
              </a:rPr>
              <a:t> by Jim Schwab &amp; Stuart Meck for APA</a:t>
            </a:r>
            <a:endParaRPr sz="1200">
              <a:solidFill>
                <a:schemeClr val="dk1"/>
              </a:solidFill>
              <a:latin typeface="Calibri"/>
              <a:ea typeface="Calibri"/>
              <a:cs typeface="Calibri"/>
              <a:sym typeface="Calibri"/>
            </a:endParaRPr>
          </a:p>
          <a:p>
            <a:pPr indent="-241300" lvl="0" marL="342900" rtl="0" algn="l">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8"/>
              </a:rPr>
              <a:t>Land use planning can reduce wildfire risk to homes and communities</a:t>
            </a:r>
            <a:r>
              <a:rPr lang="en" sz="1200">
                <a:solidFill>
                  <a:schemeClr val="dk1"/>
                </a:solidFill>
                <a:latin typeface="Calibri"/>
                <a:ea typeface="Calibri"/>
                <a:cs typeface="Calibri"/>
                <a:sym typeface="Calibri"/>
              </a:rPr>
              <a:t> from Headwaters Economics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n" sz="1200">
                <a:solidFill>
                  <a:schemeClr val="dk1"/>
                </a:solidFill>
                <a:latin typeface="Calibri"/>
                <a:ea typeface="Calibri"/>
                <a:cs typeface="Calibri"/>
                <a:sym typeface="Calibri"/>
              </a:rPr>
              <a:t>Code approaches</a:t>
            </a:r>
            <a:endParaRPr sz="1200">
              <a:solidFill>
                <a:schemeClr val="dk1"/>
              </a:solidFill>
              <a:latin typeface="Calibri"/>
              <a:ea typeface="Calibri"/>
              <a:cs typeface="Calibri"/>
              <a:sym typeface="Calibri"/>
            </a:endParaRPr>
          </a:p>
          <a:p>
            <a:pPr indent="-241300" lvl="0" marL="342900" rtl="0" algn="l">
              <a:spcBef>
                <a:spcPts val="0"/>
              </a:spcBef>
              <a:spcAft>
                <a:spcPts val="0"/>
              </a:spcAft>
              <a:buSzPts val="1200"/>
              <a:buFont typeface="Calibri"/>
              <a:buChar char="●"/>
            </a:pPr>
            <a:r>
              <a:rPr lang="en" sz="1200">
                <a:solidFill>
                  <a:schemeClr val="dk1"/>
                </a:solidFill>
                <a:latin typeface="Calibri"/>
                <a:ea typeface="Calibri"/>
                <a:cs typeface="Calibri"/>
                <a:sym typeface="Calibri"/>
              </a:rPr>
              <a:t>Net-Zero Stretch Code proposed for Park City: </a:t>
            </a:r>
            <a:r>
              <a:rPr lang="en" sz="1200" u="sng">
                <a:solidFill>
                  <a:srgbClr val="1155CC"/>
                </a:solidFill>
                <a:latin typeface="Calibri"/>
                <a:ea typeface="Calibri"/>
                <a:cs typeface="Calibri"/>
                <a:sym typeface="Calibri"/>
                <a:hlinkClick r:id="rId9">
                  <a:extLst>
                    <a:ext uri="{A12FA001-AC4F-418D-AE19-62706E023703}">
                      <ahyp:hlinkClr val="tx"/>
                    </a:ext>
                  </a:extLst>
                </a:hlinkClick>
              </a:rPr>
              <a:t>Staff report</a:t>
            </a:r>
            <a:r>
              <a:rPr lang="en" sz="1200">
                <a:solidFill>
                  <a:schemeClr val="dk1"/>
                </a:solidFill>
                <a:latin typeface="Calibri"/>
                <a:ea typeface="Calibri"/>
                <a:cs typeface="Calibri"/>
                <a:sym typeface="Calibri"/>
              </a:rPr>
              <a:t> presented to the Park City Planning Commission 3/8/23</a:t>
            </a:r>
            <a:endParaRPr sz="1200">
              <a:solidFill>
                <a:schemeClr val="dk1"/>
              </a:solidFill>
              <a:latin typeface="Calibri"/>
              <a:ea typeface="Calibri"/>
              <a:cs typeface="Calibri"/>
              <a:sym typeface="Calibri"/>
            </a:endParaRPr>
          </a:p>
          <a:p>
            <a:pPr indent="-241300" lvl="0" marL="342900" rtl="0" algn="l">
              <a:spcBef>
                <a:spcPts val="0"/>
              </a:spcBef>
              <a:spcAft>
                <a:spcPts val="0"/>
              </a:spcAft>
              <a:buSzPts val="1200"/>
              <a:buFont typeface="Calibri"/>
              <a:buChar char="●"/>
            </a:pPr>
            <a:r>
              <a:rPr lang="en" sz="1200" u="sng">
                <a:solidFill>
                  <a:srgbClr val="1155CC"/>
                </a:solidFill>
                <a:latin typeface="Calibri"/>
                <a:ea typeface="Calibri"/>
                <a:cs typeface="Calibri"/>
                <a:sym typeface="Calibri"/>
                <a:hlinkClick r:id="rId10">
                  <a:extLst>
                    <a:ext uri="{A12FA001-AC4F-418D-AE19-62706E023703}">
                      <ahyp:hlinkClr val="tx"/>
                    </a:ext>
                  </a:extLst>
                </a:hlinkClick>
              </a:rPr>
              <a:t>Resilient Building Codes Toolkit</a:t>
            </a:r>
            <a:r>
              <a:rPr lang="en" sz="1200">
                <a:solidFill>
                  <a:schemeClr val="dk1"/>
                </a:solidFill>
                <a:latin typeface="Calibri"/>
                <a:ea typeface="Calibri"/>
                <a:cs typeface="Calibri"/>
                <a:sym typeface="Calibri"/>
              </a:rPr>
              <a:t> from the U.S. Department of Housing and Urban Development</a:t>
            </a:r>
            <a:endParaRPr sz="1200">
              <a:solidFill>
                <a:schemeClr val="dk1"/>
              </a:solidFill>
              <a:latin typeface="Calibri"/>
              <a:ea typeface="Calibri"/>
              <a:cs typeface="Calibri"/>
              <a:sym typeface="Calibri"/>
            </a:endParaRPr>
          </a:p>
          <a:p>
            <a:pPr indent="-241300" lvl="0" marL="342900" rtl="0" algn="l">
              <a:spcBef>
                <a:spcPts val="0"/>
              </a:spcBef>
              <a:spcAft>
                <a:spcPts val="0"/>
              </a:spcAft>
              <a:buSzPts val="1200"/>
              <a:buFont typeface="Calibri"/>
              <a:buChar char="●"/>
            </a:pPr>
            <a:r>
              <a:rPr lang="en" sz="1200" u="sng">
                <a:solidFill>
                  <a:srgbClr val="1155CC"/>
                </a:solidFill>
                <a:latin typeface="Calibri"/>
                <a:ea typeface="Calibri"/>
                <a:cs typeface="Calibri"/>
                <a:sym typeface="Calibri"/>
                <a:hlinkClick r:id="rId11">
                  <a:extLst>
                    <a:ext uri="{A12FA001-AC4F-418D-AE19-62706E023703}">
                      <ahyp:hlinkClr val="tx"/>
                    </a:ext>
                  </a:extLst>
                </a:hlinkClick>
              </a:rPr>
              <a:t>Rebuilding Better</a:t>
            </a:r>
            <a:r>
              <a:rPr lang="en" sz="1200">
                <a:solidFill>
                  <a:schemeClr val="dk1"/>
                </a:solidFill>
                <a:latin typeface="Calibri"/>
                <a:ea typeface="Calibri"/>
                <a:cs typeface="Calibri"/>
                <a:sym typeface="Calibri"/>
              </a:rPr>
              <a:t> from Boulder County - sort of serves like a stretch code for rebuilding after the 2021 Marshall Fire</a:t>
            </a:r>
            <a:endParaRPr sz="1200">
              <a:solidFill>
                <a:schemeClr val="dk1"/>
              </a:solidFill>
              <a:latin typeface="Calibri"/>
              <a:ea typeface="Calibri"/>
              <a:cs typeface="Calibri"/>
              <a:sym typeface="Calibri"/>
            </a:endParaRPr>
          </a:p>
          <a:p>
            <a:pPr indent="-241300" lvl="0" marL="342900" rtl="0" algn="l">
              <a:spcBef>
                <a:spcPts val="0"/>
              </a:spcBef>
              <a:spcAft>
                <a:spcPts val="0"/>
              </a:spcAft>
              <a:buSzPts val="1200"/>
              <a:buFont typeface="Calibri"/>
              <a:buChar char="●"/>
            </a:pPr>
            <a:r>
              <a:rPr lang="en" sz="1200" u="sng">
                <a:solidFill>
                  <a:srgbClr val="1155CC"/>
                </a:solidFill>
                <a:latin typeface="Calibri"/>
                <a:ea typeface="Calibri"/>
                <a:cs typeface="Calibri"/>
                <a:sym typeface="Calibri"/>
                <a:hlinkClick r:id="rId12">
                  <a:extLst>
                    <a:ext uri="{A12FA001-AC4F-418D-AE19-62706E023703}">
                      <ahyp:hlinkClr val="tx"/>
                    </a:ext>
                  </a:extLst>
                </a:hlinkClick>
              </a:rPr>
              <a:t>About Stretch Codes</a:t>
            </a:r>
            <a:r>
              <a:rPr lang="en" sz="1200">
                <a:solidFill>
                  <a:schemeClr val="dk1"/>
                </a:solidFill>
                <a:latin typeface="Calibri"/>
                <a:ea typeface="Calibri"/>
                <a:cs typeface="Calibri"/>
                <a:sym typeface="Calibri"/>
              </a:rPr>
              <a:t> from the New Buildings Institute</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i="1" lang="en" sz="1200">
                <a:solidFill>
                  <a:schemeClr val="dk1"/>
                </a:solidFill>
                <a:latin typeface="Calibri"/>
                <a:ea typeface="Calibri"/>
                <a:cs typeface="Calibri"/>
                <a:sym typeface="Calibri"/>
              </a:rPr>
              <a:t>Neighborhood and building certification programs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For a brief overview of several programs see </a:t>
            </a:r>
            <a:r>
              <a:rPr lang="en" sz="1200" u="sng">
                <a:solidFill>
                  <a:srgbClr val="1155CC"/>
                </a:solidFill>
                <a:latin typeface="Calibri"/>
                <a:ea typeface="Calibri"/>
                <a:cs typeface="Calibri"/>
                <a:sym typeface="Calibri"/>
                <a:hlinkClick r:id="rId13">
                  <a:extLst>
                    <a:ext uri="{A12FA001-AC4F-418D-AE19-62706E023703}">
                      <ahyp:hlinkClr val="tx"/>
                    </a:ext>
                  </a:extLst>
                </a:hlinkClick>
              </a:rPr>
              <a:t>Yale Experts Explain Green Building Certifications</a:t>
            </a:r>
            <a:r>
              <a:rPr lang="en" sz="1200">
                <a:solidFill>
                  <a:schemeClr val="dk1"/>
                </a:solidFill>
                <a:latin typeface="Calibri"/>
                <a:ea typeface="Calibri"/>
                <a:cs typeface="Calibri"/>
                <a:sym typeface="Calibri"/>
              </a:rPr>
              <a:t>. Includes info on:</a:t>
            </a:r>
            <a:endParaRPr sz="1200">
              <a:solidFill>
                <a:schemeClr val="dk1"/>
              </a:solidFill>
              <a:latin typeface="Calibri"/>
              <a:ea typeface="Calibri"/>
              <a:cs typeface="Calibri"/>
              <a:sym typeface="Calibri"/>
            </a:endParaRPr>
          </a:p>
          <a:p>
            <a:pPr indent="-241300" lvl="0" marL="342900" rtl="0" algn="l">
              <a:spcBef>
                <a:spcPts val="0"/>
              </a:spcBef>
              <a:spcAft>
                <a:spcPts val="0"/>
              </a:spcAft>
              <a:buClr>
                <a:schemeClr val="dk1"/>
              </a:buClr>
              <a:buSzPts val="1200"/>
              <a:buFont typeface="Calibri"/>
              <a:buChar char="●"/>
            </a:pPr>
            <a:r>
              <a:rPr lang="en" sz="1200" u="sng">
                <a:solidFill>
                  <a:srgbClr val="1155CC"/>
                </a:solidFill>
                <a:latin typeface="Calibri"/>
                <a:ea typeface="Calibri"/>
                <a:cs typeface="Calibri"/>
                <a:sym typeface="Calibri"/>
                <a:hlinkClick r:id="rId14">
                  <a:extLst>
                    <a:ext uri="{A12FA001-AC4F-418D-AE19-62706E023703}">
                      <ahyp:hlinkClr val="tx"/>
                    </a:ext>
                  </a:extLst>
                </a:hlinkClick>
              </a:rPr>
              <a:t>LEED</a:t>
            </a:r>
            <a:r>
              <a:rPr lang="en" sz="1200">
                <a:solidFill>
                  <a:schemeClr val="dk1"/>
                </a:solidFill>
                <a:latin typeface="Calibri"/>
                <a:ea typeface="Calibri"/>
                <a:cs typeface="Calibri"/>
                <a:sym typeface="Calibri"/>
              </a:rPr>
              <a:t> (has a program for buildings and </a:t>
            </a:r>
            <a:r>
              <a:rPr lang="en" sz="1200" u="sng">
                <a:solidFill>
                  <a:srgbClr val="1155CC"/>
                </a:solidFill>
                <a:latin typeface="Calibri"/>
                <a:ea typeface="Calibri"/>
                <a:cs typeface="Calibri"/>
                <a:sym typeface="Calibri"/>
                <a:hlinkClick r:id="rId15">
                  <a:extLst>
                    <a:ext uri="{A12FA001-AC4F-418D-AE19-62706E023703}">
                      <ahyp:hlinkClr val="tx"/>
                    </a:ext>
                  </a:extLst>
                </a:hlinkClick>
              </a:rPr>
              <a:t>neighborhood development</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241300" lvl="0" marL="342900" rtl="0" algn="l">
              <a:spcBef>
                <a:spcPts val="0"/>
              </a:spcBef>
              <a:spcAft>
                <a:spcPts val="0"/>
              </a:spcAft>
              <a:buClr>
                <a:schemeClr val="dk1"/>
              </a:buClr>
              <a:buSzPts val="1200"/>
              <a:buFont typeface="Calibri"/>
              <a:buChar char="●"/>
            </a:pPr>
            <a:r>
              <a:rPr lang="en" sz="1200" u="sng">
                <a:solidFill>
                  <a:srgbClr val="1155CC"/>
                </a:solidFill>
                <a:latin typeface="Calibri"/>
                <a:ea typeface="Calibri"/>
                <a:cs typeface="Calibri"/>
                <a:sym typeface="Calibri"/>
                <a:hlinkClick r:id="rId16">
                  <a:extLst>
                    <a:ext uri="{A12FA001-AC4F-418D-AE19-62706E023703}">
                      <ahyp:hlinkClr val="tx"/>
                    </a:ext>
                  </a:extLst>
                </a:hlinkClick>
              </a:rPr>
              <a:t>WELL</a:t>
            </a:r>
            <a:r>
              <a:rPr lang="en" sz="1200">
                <a:solidFill>
                  <a:schemeClr val="dk1"/>
                </a:solidFill>
                <a:latin typeface="Calibri"/>
                <a:ea typeface="Calibri"/>
                <a:cs typeface="Calibri"/>
                <a:sym typeface="Calibri"/>
              </a:rPr>
              <a:t> | </a:t>
            </a:r>
            <a:r>
              <a:rPr lang="en" sz="1200" u="sng">
                <a:solidFill>
                  <a:srgbClr val="1155CC"/>
                </a:solidFill>
                <a:latin typeface="Calibri"/>
                <a:ea typeface="Calibri"/>
                <a:cs typeface="Calibri"/>
                <a:sym typeface="Calibri"/>
                <a:hlinkClick r:id="rId17">
                  <a:extLst>
                    <a:ext uri="{A12FA001-AC4F-418D-AE19-62706E023703}">
                      <ahyp:hlinkClr val="tx"/>
                    </a:ext>
                  </a:extLst>
                </a:hlinkClick>
              </a:rPr>
              <a:t>WELL Community Standard</a:t>
            </a:r>
            <a:endParaRPr sz="1200">
              <a:solidFill>
                <a:srgbClr val="1155CC"/>
              </a:solidFill>
              <a:latin typeface="Calibri"/>
              <a:ea typeface="Calibri"/>
              <a:cs typeface="Calibri"/>
              <a:sym typeface="Calibri"/>
            </a:endParaRPr>
          </a:p>
          <a:p>
            <a:pPr indent="-241300" lvl="0" marL="342900" rtl="0" algn="l">
              <a:spcBef>
                <a:spcPts val="0"/>
              </a:spcBef>
              <a:spcAft>
                <a:spcPts val="0"/>
              </a:spcAft>
              <a:buClr>
                <a:schemeClr val="dk1"/>
              </a:buClr>
              <a:buSzPts val="1200"/>
              <a:buFont typeface="Calibri"/>
              <a:buChar char="●"/>
            </a:pPr>
            <a:r>
              <a:rPr lang="en" sz="1200" u="sng">
                <a:solidFill>
                  <a:srgbClr val="1155CC"/>
                </a:solidFill>
                <a:latin typeface="Calibri"/>
                <a:ea typeface="Calibri"/>
                <a:cs typeface="Calibri"/>
                <a:sym typeface="Calibri"/>
                <a:hlinkClick r:id="rId18">
                  <a:extLst>
                    <a:ext uri="{A12FA001-AC4F-418D-AE19-62706E023703}">
                      <ahyp:hlinkClr val="tx"/>
                    </a:ext>
                  </a:extLst>
                </a:hlinkClick>
              </a:rPr>
              <a:t>Living Building Challenge</a:t>
            </a:r>
            <a:r>
              <a:rPr lang="en" sz="1200">
                <a:solidFill>
                  <a:schemeClr val="dk1"/>
                </a:solidFill>
                <a:latin typeface="Calibri"/>
                <a:ea typeface="Calibri"/>
                <a:cs typeface="Calibri"/>
                <a:sym typeface="Calibri"/>
              </a:rPr>
              <a:t> | </a:t>
            </a:r>
            <a:r>
              <a:rPr lang="en" sz="1200" u="sng">
                <a:solidFill>
                  <a:srgbClr val="1155CC"/>
                </a:solidFill>
                <a:latin typeface="Calibri"/>
                <a:ea typeface="Calibri"/>
                <a:cs typeface="Calibri"/>
                <a:sym typeface="Calibri"/>
                <a:hlinkClick r:id="rId19">
                  <a:extLst>
                    <a:ext uri="{A12FA001-AC4F-418D-AE19-62706E023703}">
                      <ahyp:hlinkClr val="tx"/>
                    </a:ext>
                  </a:extLst>
                </a:hlinkClick>
              </a:rPr>
              <a:t>Living Community Standard</a:t>
            </a:r>
            <a:endParaRPr sz="1200">
              <a:solidFill>
                <a:srgbClr val="1155CC"/>
              </a:solidFill>
              <a:latin typeface="Calibri"/>
              <a:ea typeface="Calibri"/>
              <a:cs typeface="Calibri"/>
              <a:sym typeface="Calibri"/>
            </a:endParaRPr>
          </a:p>
          <a:p>
            <a:pPr indent="-241300" lvl="0" marL="342900" rtl="0" algn="l">
              <a:spcBef>
                <a:spcPts val="0"/>
              </a:spcBef>
              <a:spcAft>
                <a:spcPts val="0"/>
              </a:spcAft>
              <a:buClr>
                <a:schemeClr val="dk1"/>
              </a:buClr>
              <a:buSzPts val="1200"/>
              <a:buFont typeface="Calibri"/>
              <a:buChar char="●"/>
            </a:pPr>
            <a:r>
              <a:rPr lang="en" sz="1200" u="sng">
                <a:solidFill>
                  <a:srgbClr val="1155CC"/>
                </a:solidFill>
                <a:latin typeface="Calibri"/>
                <a:ea typeface="Calibri"/>
                <a:cs typeface="Calibri"/>
                <a:sym typeface="Calibri"/>
                <a:hlinkClick r:id="rId20">
                  <a:extLst>
                    <a:ext uri="{A12FA001-AC4F-418D-AE19-62706E023703}">
                      <ahyp:hlinkClr val="tx"/>
                    </a:ext>
                  </a:extLst>
                </a:hlinkClick>
              </a:rPr>
              <a:t>ENERGY STAR Building Certification</a:t>
            </a:r>
            <a:endParaRPr sz="1200">
              <a:solidFill>
                <a:schemeClr val="dk1"/>
              </a:solidFill>
              <a:latin typeface="Calibri"/>
              <a:ea typeface="Calibri"/>
              <a:cs typeface="Calibri"/>
              <a:sym typeface="Calibri"/>
            </a:endParaRPr>
          </a:p>
          <a:p>
            <a:pPr indent="-241300" lvl="0" marL="342900" rtl="0" algn="l">
              <a:spcBef>
                <a:spcPts val="0"/>
              </a:spcBef>
              <a:spcAft>
                <a:spcPts val="0"/>
              </a:spcAft>
              <a:buClr>
                <a:schemeClr val="dk1"/>
              </a:buClr>
              <a:buSzPts val="1200"/>
              <a:buFont typeface="Calibri"/>
              <a:buChar char="●"/>
            </a:pPr>
            <a:r>
              <a:rPr lang="en" sz="1200" u="sng">
                <a:solidFill>
                  <a:srgbClr val="1155CC"/>
                </a:solidFill>
                <a:latin typeface="Calibri"/>
                <a:ea typeface="Calibri"/>
                <a:cs typeface="Calibri"/>
                <a:sym typeface="Calibri"/>
                <a:hlinkClick r:id="rId21">
                  <a:extLst>
                    <a:ext uri="{A12FA001-AC4F-418D-AE19-62706E023703}">
                      <ahyp:hlinkClr val="tx"/>
                    </a:ext>
                  </a:extLst>
                </a:hlinkClick>
              </a:rPr>
              <a:t>Enterprise Green Communities </a:t>
            </a:r>
            <a:endParaRPr sz="1200">
              <a:solidFill>
                <a:srgbClr val="1155CC"/>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i="1" lang="en" sz="1200">
                <a:solidFill>
                  <a:schemeClr val="dk1"/>
                </a:solidFill>
                <a:latin typeface="Calibri"/>
                <a:ea typeface="Calibri"/>
                <a:cs typeface="Calibri"/>
                <a:sym typeface="Calibri"/>
              </a:rPr>
              <a:t>Climate risk and vulnerability assessments</a:t>
            </a:r>
            <a:endParaRPr sz="1200">
              <a:solidFill>
                <a:schemeClr val="dk1"/>
              </a:solidFill>
              <a:latin typeface="Calibri"/>
              <a:ea typeface="Calibri"/>
              <a:cs typeface="Calibri"/>
              <a:sym typeface="Calibri"/>
            </a:endParaRPr>
          </a:p>
          <a:p>
            <a:pPr indent="-241300" lvl="0" marL="3429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Kansas City Metro Climate Risk and Vulnerability Assessment (</a:t>
            </a:r>
            <a:r>
              <a:rPr lang="en" sz="1200" u="sng">
                <a:solidFill>
                  <a:schemeClr val="hlink"/>
                </a:solidFill>
                <a:latin typeface="Calibri"/>
                <a:ea typeface="Calibri"/>
                <a:cs typeface="Calibri"/>
                <a:sym typeface="Calibri"/>
                <a:hlinkClick r:id="rId22"/>
              </a:rPr>
              <a:t>CRVA</a:t>
            </a:r>
            <a:r>
              <a:rPr lang="en" sz="1200">
                <a:solidFill>
                  <a:schemeClr val="dk1"/>
                </a:solidFill>
                <a:latin typeface="Calibri"/>
                <a:ea typeface="Calibri"/>
                <a:cs typeface="Calibri"/>
                <a:sym typeface="Calibri"/>
              </a:rPr>
              <a:t>)</a:t>
            </a:r>
            <a:endParaRPr b="1" sz="2700">
              <a:solidFill>
                <a:srgbClr val="FFFFFF"/>
              </a:solidFill>
              <a:highlight>
                <a:srgbClr val="DB5543"/>
              </a:highlight>
            </a:endParaRPr>
          </a:p>
          <a:p>
            <a:pPr indent="-241300" lvl="0" marL="3429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City of Bloomington </a:t>
            </a:r>
            <a:r>
              <a:rPr lang="en" sz="1200" u="sng">
                <a:solidFill>
                  <a:schemeClr val="hlink"/>
                </a:solidFill>
                <a:latin typeface="Calibri"/>
                <a:ea typeface="Calibri"/>
                <a:cs typeface="Calibri"/>
                <a:sym typeface="Calibri"/>
                <a:hlinkClick r:id="rId23"/>
              </a:rPr>
              <a:t>Climate Risk and Vulnerability Assessment</a:t>
            </a:r>
            <a:endParaRPr sz="12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28" name="Shape 428"/>
        <p:cNvGrpSpPr/>
        <p:nvPr/>
      </p:nvGrpSpPr>
      <p:grpSpPr>
        <a:xfrm>
          <a:off x="0" y="0"/>
          <a:ext cx="0" cy="0"/>
          <a:chOff x="0" y="0"/>
          <a:chExt cx="0" cy="0"/>
        </a:xfrm>
      </p:grpSpPr>
      <p:sp>
        <p:nvSpPr>
          <p:cNvPr id="429" name="Google Shape;429;p58"/>
          <p:cNvSpPr txBox="1"/>
          <p:nvPr/>
        </p:nvSpPr>
        <p:spPr>
          <a:xfrm>
            <a:off x="4018613" y="1874803"/>
            <a:ext cx="4581000" cy="585300"/>
          </a:xfrm>
          <a:prstGeom prst="rect">
            <a:avLst/>
          </a:prstGeom>
          <a:solidFill>
            <a:schemeClr val="accent6"/>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300">
                <a:solidFill>
                  <a:schemeClr val="dk1"/>
                </a:solidFill>
                <a:latin typeface="Calibri"/>
                <a:ea typeface="Calibri"/>
                <a:cs typeface="Calibri"/>
                <a:sym typeface="Calibri"/>
              </a:rPr>
              <a:t>Activity time: review &amp; reflect</a:t>
            </a:r>
            <a:endParaRPr b="1" sz="2300">
              <a:solidFill>
                <a:schemeClr val="dk1"/>
              </a:solidFill>
              <a:latin typeface="Calibri"/>
              <a:ea typeface="Calibri"/>
              <a:cs typeface="Calibri"/>
              <a:sym typeface="Calibri"/>
            </a:endParaRPr>
          </a:p>
        </p:txBody>
      </p:sp>
      <p:sp>
        <p:nvSpPr>
          <p:cNvPr id="430" name="Google Shape;430;p58"/>
          <p:cNvSpPr txBox="1"/>
          <p:nvPr/>
        </p:nvSpPr>
        <p:spPr>
          <a:xfrm>
            <a:off x="1369444" y="309750"/>
            <a:ext cx="6708600" cy="581700"/>
          </a:xfrm>
          <a:prstGeom prst="rect">
            <a:avLst/>
          </a:prstGeom>
          <a:noFill/>
          <a:ln>
            <a:noFill/>
          </a:ln>
        </p:spPr>
        <p:txBody>
          <a:bodyPr anchorCtr="0" anchor="t" bIns="68575" lIns="68575" spcFirstLastPara="1" rIns="68575" wrap="square" tIns="68575">
            <a:spAutoFit/>
          </a:bodyPr>
          <a:lstStyle/>
          <a:p>
            <a:pPr indent="0" lvl="0" marL="0" rtl="0" algn="ctr">
              <a:lnSpc>
                <a:spcPct val="90000"/>
              </a:lnSpc>
              <a:spcBef>
                <a:spcPts val="0"/>
              </a:spcBef>
              <a:spcAft>
                <a:spcPts val="0"/>
              </a:spcAft>
              <a:buNone/>
            </a:pPr>
            <a:r>
              <a:rPr b="1" lang="en" sz="3200">
                <a:solidFill>
                  <a:schemeClr val="dk2"/>
                </a:solidFill>
                <a:latin typeface="Calibri"/>
                <a:ea typeface="Calibri"/>
                <a:cs typeface="Calibri"/>
                <a:sym typeface="Calibri"/>
              </a:rPr>
              <a:t>Exploring the toolbox</a:t>
            </a:r>
            <a:endParaRPr sz="1100"/>
          </a:p>
        </p:txBody>
      </p:sp>
      <p:pic>
        <p:nvPicPr>
          <p:cNvPr id="431" name="Google Shape;431;p58"/>
          <p:cNvPicPr preferRelativeResize="0"/>
          <p:nvPr/>
        </p:nvPicPr>
        <p:blipFill>
          <a:blip r:embed="rId3">
            <a:alphaModFix/>
          </a:blip>
          <a:stretch>
            <a:fillRect/>
          </a:stretch>
        </p:blipFill>
        <p:spPr>
          <a:xfrm>
            <a:off x="680325" y="1196616"/>
            <a:ext cx="2930720" cy="1941599"/>
          </a:xfrm>
          <a:prstGeom prst="rect">
            <a:avLst/>
          </a:prstGeom>
          <a:noFill/>
          <a:ln>
            <a:noFill/>
          </a:ln>
        </p:spPr>
      </p:pic>
      <p:sp>
        <p:nvSpPr>
          <p:cNvPr id="432" name="Google Shape;432;p58"/>
          <p:cNvSpPr txBox="1"/>
          <p:nvPr/>
        </p:nvSpPr>
        <p:spPr>
          <a:xfrm>
            <a:off x="574600" y="3511000"/>
            <a:ext cx="8164800" cy="8775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Explore and learn more about land-use sustainable development tool from the previous slide:</a:t>
            </a:r>
            <a:endParaRPr sz="1600">
              <a:solidFill>
                <a:schemeClr val="dk1"/>
              </a:solidFill>
              <a:latin typeface="Calibri"/>
              <a:ea typeface="Calibri"/>
              <a:cs typeface="Calibri"/>
              <a:sym typeface="Calibri"/>
            </a:endParaRPr>
          </a:p>
          <a:p>
            <a:pPr indent="-266700" lvl="0" marL="342900" rtl="0" algn="l">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Pick a tool and click the link provided</a:t>
            </a:r>
            <a:endParaRPr sz="1600">
              <a:solidFill>
                <a:schemeClr val="dk1"/>
              </a:solidFill>
              <a:latin typeface="Calibri"/>
              <a:ea typeface="Calibri"/>
              <a:cs typeface="Calibri"/>
              <a:sym typeface="Calibri"/>
            </a:endParaRPr>
          </a:p>
          <a:p>
            <a:pPr indent="-266700" lvl="0" marL="342900" rtl="0" algn="l">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Read, review, and reflect (individual, pair, or group)</a:t>
            </a:r>
            <a:endParaRPr sz="16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37" name="Shape 437"/>
        <p:cNvGrpSpPr/>
        <p:nvPr/>
      </p:nvGrpSpPr>
      <p:grpSpPr>
        <a:xfrm>
          <a:off x="0" y="0"/>
          <a:ext cx="0" cy="0"/>
          <a:chOff x="0" y="0"/>
          <a:chExt cx="0" cy="0"/>
        </a:xfrm>
      </p:grpSpPr>
      <p:sp>
        <p:nvSpPr>
          <p:cNvPr id="438" name="Google Shape;438;p59"/>
          <p:cNvSpPr txBox="1"/>
          <p:nvPr/>
        </p:nvSpPr>
        <p:spPr>
          <a:xfrm>
            <a:off x="767844" y="198525"/>
            <a:ext cx="7608300" cy="512700"/>
          </a:xfrm>
          <a:prstGeom prst="rect">
            <a:avLst/>
          </a:prstGeom>
          <a:noFill/>
          <a:ln>
            <a:noFill/>
          </a:ln>
        </p:spPr>
        <p:txBody>
          <a:bodyPr anchorCtr="0" anchor="t" bIns="68575" lIns="68575" spcFirstLastPara="1" rIns="68575" wrap="square" tIns="68575">
            <a:spAutoFit/>
          </a:bodyPr>
          <a:lstStyle/>
          <a:p>
            <a:pPr indent="0" lvl="0" marL="0" rtl="0" algn="ctr">
              <a:lnSpc>
                <a:spcPct val="90000"/>
              </a:lnSpc>
              <a:spcBef>
                <a:spcPts val="0"/>
              </a:spcBef>
              <a:spcAft>
                <a:spcPts val="0"/>
              </a:spcAft>
              <a:buNone/>
            </a:pPr>
            <a:r>
              <a:rPr b="1" lang="en" sz="2700">
                <a:solidFill>
                  <a:schemeClr val="dk2"/>
                </a:solidFill>
                <a:latin typeface="Calibri"/>
                <a:ea typeface="Calibri"/>
                <a:cs typeface="Calibri"/>
                <a:sym typeface="Calibri"/>
              </a:rPr>
              <a:t>One last pitch - get involved in reducing food waste</a:t>
            </a:r>
            <a:endParaRPr sz="500"/>
          </a:p>
        </p:txBody>
      </p:sp>
      <p:sp>
        <p:nvSpPr>
          <p:cNvPr id="439" name="Google Shape;439;p59"/>
          <p:cNvSpPr txBox="1"/>
          <p:nvPr/>
        </p:nvSpPr>
        <p:spPr>
          <a:xfrm>
            <a:off x="333625" y="787700"/>
            <a:ext cx="8303700" cy="4066800"/>
          </a:xfrm>
          <a:prstGeom prst="rect">
            <a:avLst/>
          </a:prstGeom>
          <a:noFill/>
          <a:ln>
            <a:noFill/>
          </a:ln>
        </p:spPr>
        <p:txBody>
          <a:bodyPr anchorCtr="0" anchor="t" bIns="68575" lIns="68575" spcFirstLastPara="1" rIns="68575" wrap="square" tIns="68575">
            <a:spAutoFit/>
          </a:bodyPr>
          <a:lstStyle/>
          <a:p>
            <a:pPr indent="-266700" lvl="0" marL="342900" rtl="0" algn="l">
              <a:lnSpc>
                <a:spcPct val="115000"/>
              </a:lnSpc>
              <a:spcBef>
                <a:spcPts val="900"/>
              </a:spcBef>
              <a:spcAft>
                <a:spcPts val="0"/>
              </a:spcAft>
              <a:buClr>
                <a:schemeClr val="dk1"/>
              </a:buClr>
              <a:buSzPts val="1600"/>
              <a:buChar char="●"/>
            </a:pPr>
            <a:r>
              <a:rPr lang="en" sz="1600">
                <a:solidFill>
                  <a:schemeClr val="dk2"/>
                </a:solidFill>
                <a:latin typeface="Calibri"/>
                <a:ea typeface="Calibri"/>
                <a:cs typeface="Calibri"/>
                <a:sym typeface="Calibri"/>
              </a:rPr>
              <a:t>Park City Community Foundation is leading the creation and roll out of the Zero Food Waste 2030 goal, which plans to eliminate and divert all food waste from our Summit County landfill by 2030. </a:t>
            </a:r>
            <a:endParaRPr sz="1600">
              <a:solidFill>
                <a:schemeClr val="dk2"/>
              </a:solidFill>
              <a:latin typeface="Calibri"/>
              <a:ea typeface="Calibri"/>
              <a:cs typeface="Calibri"/>
              <a:sym typeface="Calibri"/>
            </a:endParaRPr>
          </a:p>
          <a:p>
            <a:pPr indent="-266700" lvl="0" marL="342900" rtl="0" algn="l">
              <a:lnSpc>
                <a:spcPct val="115000"/>
              </a:lnSpc>
              <a:spcBef>
                <a:spcPts val="0"/>
              </a:spcBef>
              <a:spcAft>
                <a:spcPts val="0"/>
              </a:spcAft>
              <a:buClr>
                <a:schemeClr val="dk1"/>
              </a:buClr>
              <a:buSzPts val="1600"/>
              <a:buChar char="●"/>
            </a:pPr>
            <a:r>
              <a:rPr lang="en" sz="1600">
                <a:solidFill>
                  <a:schemeClr val="dk2"/>
                </a:solidFill>
                <a:latin typeface="Calibri"/>
                <a:ea typeface="Calibri"/>
                <a:cs typeface="Calibri"/>
                <a:sym typeface="Calibri"/>
              </a:rPr>
              <a:t>Why food waste? Diverting and eliminating food waste from our landfills is a high-impact and achievable goal that will reduce methane emissions, protect our water sources from contamination, and has rippling economic benefits. Roughly 80% of the solid waste that reaches our local landfill could be diverted, with 40-60% of that being food waste.</a:t>
            </a:r>
            <a:endParaRPr sz="1600">
              <a:solidFill>
                <a:schemeClr val="dk2"/>
              </a:solidFill>
              <a:latin typeface="Calibri"/>
              <a:ea typeface="Calibri"/>
              <a:cs typeface="Calibri"/>
              <a:sym typeface="Calibri"/>
            </a:endParaRPr>
          </a:p>
          <a:p>
            <a:pPr indent="-266700" lvl="0" marL="342900" rtl="0" algn="l">
              <a:lnSpc>
                <a:spcPct val="115000"/>
              </a:lnSpc>
              <a:spcBef>
                <a:spcPts val="0"/>
              </a:spcBef>
              <a:spcAft>
                <a:spcPts val="0"/>
              </a:spcAft>
              <a:buClr>
                <a:schemeClr val="dk1"/>
              </a:buClr>
              <a:buSzPts val="1600"/>
              <a:buChar char="●"/>
            </a:pPr>
            <a:r>
              <a:rPr lang="en" sz="1600">
                <a:solidFill>
                  <a:schemeClr val="dk2"/>
                </a:solidFill>
                <a:latin typeface="Calibri"/>
                <a:ea typeface="Calibri"/>
                <a:cs typeface="Calibri"/>
                <a:sym typeface="Calibri"/>
              </a:rPr>
              <a:t>As a first step to the rollout of the Zero Food Waste Strategic Plan, Park City Community Foundation will soon be rolling out a </a:t>
            </a:r>
            <a:r>
              <a:rPr b="1" lang="en" sz="1600">
                <a:solidFill>
                  <a:schemeClr val="dk2"/>
                </a:solidFill>
                <a:latin typeface="Calibri"/>
                <a:ea typeface="Calibri"/>
                <a:cs typeface="Calibri"/>
                <a:sym typeface="Calibri"/>
              </a:rPr>
              <a:t>residential compost program that will allow residents in the greater Park City area to opt into a curbside composting program</a:t>
            </a:r>
            <a:r>
              <a:rPr lang="en" sz="1600">
                <a:solidFill>
                  <a:schemeClr val="dk2"/>
                </a:solidFill>
                <a:latin typeface="Calibri"/>
                <a:ea typeface="Calibri"/>
                <a:cs typeface="Calibri"/>
                <a:sym typeface="Calibri"/>
              </a:rPr>
              <a:t>. This means residents can get all of their food waste - including meat, fat, oils, everything - picked up once a week, just like our trash is picked up. </a:t>
            </a:r>
            <a:endParaRPr sz="1600">
              <a:solidFill>
                <a:schemeClr val="dk2"/>
              </a:solidFill>
              <a:latin typeface="Calibri"/>
              <a:ea typeface="Calibri"/>
              <a:cs typeface="Calibri"/>
              <a:sym typeface="Calibri"/>
            </a:endParaRPr>
          </a:p>
          <a:p>
            <a:pPr indent="-266700" lvl="0" marL="342900" rtl="0" algn="l">
              <a:lnSpc>
                <a:spcPct val="115000"/>
              </a:lnSpc>
              <a:spcBef>
                <a:spcPts val="0"/>
              </a:spcBef>
              <a:spcAft>
                <a:spcPts val="0"/>
              </a:spcAft>
              <a:buClr>
                <a:schemeClr val="dk1"/>
              </a:buClr>
              <a:buSzPts val="1600"/>
              <a:buChar char="●"/>
            </a:pPr>
            <a:r>
              <a:rPr b="1" lang="en" sz="1600">
                <a:solidFill>
                  <a:schemeClr val="dk2"/>
                </a:solidFill>
                <a:latin typeface="Calibri"/>
                <a:ea typeface="Calibri"/>
                <a:cs typeface="Calibri"/>
                <a:sym typeface="Calibri"/>
              </a:rPr>
              <a:t>Get the latest news</a:t>
            </a:r>
            <a:r>
              <a:rPr lang="en" sz="1600">
                <a:solidFill>
                  <a:schemeClr val="dk2"/>
                </a:solidFill>
                <a:latin typeface="Calibri"/>
                <a:ea typeface="Calibri"/>
                <a:cs typeface="Calibri"/>
                <a:sym typeface="Calibri"/>
              </a:rPr>
              <a:t> about this effort by signing up for the Climate Newsletter at: parkcitycf.org/enews-signup/</a:t>
            </a:r>
            <a:endParaRPr sz="16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44" name="Shape 444"/>
        <p:cNvGrpSpPr/>
        <p:nvPr/>
      </p:nvGrpSpPr>
      <p:grpSpPr>
        <a:xfrm>
          <a:off x="0" y="0"/>
          <a:ext cx="0" cy="0"/>
          <a:chOff x="0" y="0"/>
          <a:chExt cx="0" cy="0"/>
        </a:xfrm>
      </p:grpSpPr>
      <p:sp>
        <p:nvSpPr>
          <p:cNvPr id="445" name="Google Shape;445;p60"/>
          <p:cNvSpPr txBox="1"/>
          <p:nvPr>
            <p:ph type="title"/>
          </p:nvPr>
        </p:nvSpPr>
        <p:spPr>
          <a:xfrm>
            <a:off x="497363" y="391836"/>
            <a:ext cx="8149200" cy="8685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FFFFF0"/>
              </a:buClr>
              <a:buSzPts val="3300"/>
              <a:buFont typeface="Calibri"/>
              <a:buNone/>
            </a:pPr>
            <a:r>
              <a:rPr b="1" lang="en">
                <a:solidFill>
                  <a:schemeClr val="dk2"/>
                </a:solidFill>
                <a:latin typeface="Calibri"/>
                <a:ea typeface="Calibri"/>
                <a:cs typeface="Calibri"/>
                <a:sym typeface="Calibri"/>
              </a:rPr>
              <a:t>Thank you</a:t>
            </a:r>
            <a:endParaRPr>
              <a:solidFill>
                <a:schemeClr val="dk2"/>
              </a:solidFill>
              <a:latin typeface="Calibri"/>
              <a:ea typeface="Calibri"/>
              <a:cs typeface="Calibri"/>
              <a:sym typeface="Calibri"/>
            </a:endParaRPr>
          </a:p>
        </p:txBody>
      </p:sp>
      <p:sp>
        <p:nvSpPr>
          <p:cNvPr id="446" name="Google Shape;446;p60"/>
          <p:cNvSpPr txBox="1"/>
          <p:nvPr/>
        </p:nvSpPr>
        <p:spPr>
          <a:xfrm>
            <a:off x="3217334" y="1492490"/>
            <a:ext cx="2709300" cy="992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dk2"/>
                </a:solidFill>
                <a:latin typeface="Calibri"/>
                <a:ea typeface="Calibri"/>
                <a:cs typeface="Calibri"/>
                <a:sym typeface="Calibri"/>
              </a:rPr>
              <a:t>Emily Quinton</a:t>
            </a:r>
            <a:endParaRPr b="0" i="0" sz="11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dk2"/>
                </a:solidFill>
                <a:latin typeface="Calibri"/>
                <a:ea typeface="Calibri"/>
                <a:cs typeface="Calibri"/>
                <a:sym typeface="Calibri"/>
              </a:rPr>
              <a:t>Sustainability Program Manager</a:t>
            </a:r>
            <a:br>
              <a:rPr b="0" i="0" lang="en" sz="1500" u="none" cap="none" strike="noStrike">
                <a:solidFill>
                  <a:schemeClr val="dk2"/>
                </a:solidFill>
                <a:latin typeface="Calibri"/>
                <a:ea typeface="Calibri"/>
                <a:cs typeface="Calibri"/>
                <a:sym typeface="Calibri"/>
              </a:rPr>
            </a:br>
            <a:r>
              <a:rPr b="0" i="0" lang="en" sz="1500" u="sng" cap="none" strike="noStrike">
                <a:solidFill>
                  <a:schemeClr val="hlink"/>
                </a:solidFill>
                <a:latin typeface="Calibri"/>
                <a:ea typeface="Calibri"/>
                <a:cs typeface="Calibri"/>
                <a:sym typeface="Calibri"/>
                <a:hlinkClick r:id="rId3"/>
              </a:rPr>
              <a:t>equinton@summitcounty.org</a:t>
            </a:r>
            <a:endParaRPr b="0" i="0" sz="1500" u="none" cap="none" strike="noStrike">
              <a:solidFill>
                <a:schemeClr val="dk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500"/>
              <a:buFont typeface="Arial"/>
              <a:buNone/>
            </a:pPr>
            <a:r>
              <a:rPr lang="en" sz="1500">
                <a:solidFill>
                  <a:schemeClr val="dk2"/>
                </a:solidFill>
                <a:latin typeface="Calibri"/>
                <a:ea typeface="Calibri"/>
                <a:cs typeface="Calibri"/>
                <a:sym typeface="Calibri"/>
              </a:rPr>
              <a:t>435-333-1522</a:t>
            </a:r>
            <a:endParaRPr sz="1500">
              <a:solidFill>
                <a:schemeClr val="dk2"/>
              </a:solidFill>
              <a:latin typeface="Calibri"/>
              <a:ea typeface="Calibri"/>
              <a:cs typeface="Calibri"/>
              <a:sym typeface="Calibri"/>
            </a:endParaRPr>
          </a:p>
        </p:txBody>
      </p:sp>
      <p:pic>
        <p:nvPicPr>
          <p:cNvPr id="447" name="Google Shape;447;p60">
            <a:hlinkClick r:id="rId4"/>
          </p:cNvPr>
          <p:cNvPicPr preferRelativeResize="0"/>
          <p:nvPr/>
        </p:nvPicPr>
        <p:blipFill rotWithShape="1">
          <a:blip r:embed="rId5">
            <a:alphaModFix/>
          </a:blip>
          <a:srcRect b="4396" l="0" r="0" t="4396"/>
          <a:stretch/>
        </p:blipFill>
        <p:spPr>
          <a:xfrm>
            <a:off x="2471665" y="2717325"/>
            <a:ext cx="4200678" cy="191574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61"/>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453" name="Google Shape;453;p61"/>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pic>
        <p:nvPicPr>
          <p:cNvPr id="454" name="Google Shape;454;p61"/>
          <p:cNvPicPr preferRelativeResize="0"/>
          <p:nvPr/>
        </p:nvPicPr>
        <p:blipFill>
          <a:blip r:embed="rId3">
            <a:alphaModFix/>
          </a:blip>
          <a:stretch>
            <a:fillRect/>
          </a:stretch>
        </p:blipFill>
        <p:spPr>
          <a:xfrm>
            <a:off x="1714500" y="428625"/>
            <a:ext cx="5715000" cy="42862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62"/>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460" name="Google Shape;460;p62"/>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pic>
        <p:nvPicPr>
          <p:cNvPr id="461" name="Google Shape;461;p62"/>
          <p:cNvPicPr preferRelativeResize="0"/>
          <p:nvPr/>
        </p:nvPicPr>
        <p:blipFill>
          <a:blip r:embed="rId3">
            <a:alphaModFix/>
          </a:blip>
          <a:stretch>
            <a:fillRect/>
          </a:stretch>
        </p:blipFill>
        <p:spPr>
          <a:xfrm>
            <a:off x="0" y="946150"/>
            <a:ext cx="9144001" cy="35787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63"/>
          <p:cNvSpPr txBox="1"/>
          <p:nvPr>
            <p:ph type="title"/>
          </p:nvPr>
        </p:nvSpPr>
        <p:spPr>
          <a:xfrm>
            <a:off x="311700" y="2601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43569"/>
              <a:buFont typeface="Arial"/>
              <a:buNone/>
            </a:pPr>
            <a:r>
              <a:rPr lang="en" sz="2272" u="sng">
                <a:latin typeface="Comfortaa"/>
                <a:ea typeface="Comfortaa"/>
                <a:cs typeface="Comfortaa"/>
                <a:sym typeface="Comfortaa"/>
              </a:rPr>
              <a:t>Activity: Sustainable Communities</a:t>
            </a:r>
            <a:endParaRPr sz="2742"/>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467" name="Google Shape;467;p63"/>
          <p:cNvSpPr txBox="1"/>
          <p:nvPr>
            <p:ph idx="1" type="body"/>
          </p:nvPr>
        </p:nvSpPr>
        <p:spPr>
          <a:xfrm>
            <a:off x="311700" y="889075"/>
            <a:ext cx="8520600" cy="4144500"/>
          </a:xfrm>
          <a:prstGeom prst="rect">
            <a:avLst/>
          </a:prstGeom>
        </p:spPr>
        <p:txBody>
          <a:bodyPr anchorCtr="0" anchor="t" bIns="91425" lIns="91425" spcFirstLastPara="1" rIns="91425" wrap="square" tIns="91425">
            <a:normAutofit fontScale="25000" lnSpcReduction="20000"/>
          </a:bodyPr>
          <a:lstStyle/>
          <a:p>
            <a:pPr indent="0" lvl="0" marL="0" rtl="0" algn="l">
              <a:lnSpc>
                <a:spcPct val="115000"/>
              </a:lnSpc>
              <a:spcBef>
                <a:spcPts val="1200"/>
              </a:spcBef>
              <a:spcAft>
                <a:spcPts val="0"/>
              </a:spcAft>
              <a:buClr>
                <a:schemeClr val="dk1"/>
              </a:buClr>
              <a:buSzPts val="275"/>
              <a:buFont typeface="Arial"/>
              <a:buNone/>
            </a:pPr>
            <a:r>
              <a:rPr lang="en" sz="4425">
                <a:solidFill>
                  <a:schemeClr val="dk1"/>
                </a:solidFill>
                <a:latin typeface="Comfortaa"/>
                <a:ea typeface="Comfortaa"/>
                <a:cs typeface="Comfortaa"/>
                <a:sym typeface="Comfortaa"/>
              </a:rPr>
              <a:t>Perform a SWOT Analysis of your community in relation to what we have learned this semester. </a:t>
            </a:r>
            <a:endParaRPr sz="4425">
              <a:solidFill>
                <a:schemeClr val="dk1"/>
              </a:solidFill>
              <a:latin typeface="Comfortaa"/>
              <a:ea typeface="Comfortaa"/>
              <a:cs typeface="Comfortaa"/>
              <a:sym typeface="Comfortaa"/>
            </a:endParaRPr>
          </a:p>
          <a:p>
            <a:pPr indent="0" lvl="0" marL="914400" rtl="0" algn="l">
              <a:lnSpc>
                <a:spcPct val="115000"/>
              </a:lnSpc>
              <a:spcBef>
                <a:spcPts val="1200"/>
              </a:spcBef>
              <a:spcAft>
                <a:spcPts val="0"/>
              </a:spcAft>
              <a:buClr>
                <a:schemeClr val="dk1"/>
              </a:buClr>
              <a:buSzPts val="275"/>
              <a:buFont typeface="Arial"/>
              <a:buNone/>
            </a:pPr>
            <a:r>
              <a:rPr lang="en" sz="4425" u="sng">
                <a:solidFill>
                  <a:schemeClr val="dk1"/>
                </a:solidFill>
                <a:latin typeface="Comfortaa"/>
                <a:ea typeface="Comfortaa"/>
                <a:cs typeface="Comfortaa"/>
                <a:sym typeface="Comfortaa"/>
              </a:rPr>
              <a:t>Strengths:</a:t>
            </a:r>
            <a:r>
              <a:rPr lang="en" sz="4425">
                <a:solidFill>
                  <a:schemeClr val="dk1"/>
                </a:solidFill>
                <a:latin typeface="Comfortaa"/>
                <a:ea typeface="Comfortaa"/>
                <a:cs typeface="Comfortaa"/>
                <a:sym typeface="Comfortaa"/>
              </a:rPr>
              <a:t> The good things about the design and functionality of the existing community (What’s good about what you see on the map?)</a:t>
            </a:r>
            <a:endParaRPr sz="4425">
              <a:solidFill>
                <a:schemeClr val="dk1"/>
              </a:solidFill>
              <a:latin typeface="Comfortaa"/>
              <a:ea typeface="Comfortaa"/>
              <a:cs typeface="Comfortaa"/>
              <a:sym typeface="Comfortaa"/>
            </a:endParaRPr>
          </a:p>
          <a:p>
            <a:pPr indent="0" lvl="0" marL="914400" rtl="0" algn="l">
              <a:lnSpc>
                <a:spcPct val="115000"/>
              </a:lnSpc>
              <a:spcBef>
                <a:spcPts val="1200"/>
              </a:spcBef>
              <a:spcAft>
                <a:spcPts val="0"/>
              </a:spcAft>
              <a:buClr>
                <a:schemeClr val="dk1"/>
              </a:buClr>
              <a:buSzPts val="275"/>
              <a:buFont typeface="Arial"/>
              <a:buNone/>
            </a:pPr>
            <a:r>
              <a:rPr lang="en" sz="4425" u="sng">
                <a:solidFill>
                  <a:schemeClr val="dk1"/>
                </a:solidFill>
                <a:latin typeface="Comfortaa"/>
                <a:ea typeface="Comfortaa"/>
                <a:cs typeface="Comfortaa"/>
                <a:sym typeface="Comfortaa"/>
              </a:rPr>
              <a:t>Weaknesses:</a:t>
            </a:r>
            <a:r>
              <a:rPr lang="en" sz="4425">
                <a:solidFill>
                  <a:schemeClr val="dk1"/>
                </a:solidFill>
                <a:latin typeface="Comfortaa"/>
                <a:ea typeface="Comfortaa"/>
                <a:cs typeface="Comfortaa"/>
                <a:sym typeface="Comfortaa"/>
              </a:rPr>
              <a:t> The bad things about the design and functionality of the existing community (What’s bad about what you see on the map?)</a:t>
            </a:r>
            <a:endParaRPr sz="4425">
              <a:solidFill>
                <a:schemeClr val="dk1"/>
              </a:solidFill>
              <a:latin typeface="Comfortaa"/>
              <a:ea typeface="Comfortaa"/>
              <a:cs typeface="Comfortaa"/>
              <a:sym typeface="Comfortaa"/>
            </a:endParaRPr>
          </a:p>
          <a:p>
            <a:pPr indent="0" lvl="0" marL="914400" rtl="0" algn="l">
              <a:lnSpc>
                <a:spcPct val="115000"/>
              </a:lnSpc>
              <a:spcBef>
                <a:spcPts val="1200"/>
              </a:spcBef>
              <a:spcAft>
                <a:spcPts val="0"/>
              </a:spcAft>
              <a:buClr>
                <a:schemeClr val="dk1"/>
              </a:buClr>
              <a:buSzPts val="275"/>
              <a:buFont typeface="Arial"/>
              <a:buNone/>
            </a:pPr>
            <a:r>
              <a:rPr lang="en" sz="4425" u="sng">
                <a:solidFill>
                  <a:schemeClr val="dk1"/>
                </a:solidFill>
                <a:latin typeface="Comfortaa"/>
                <a:ea typeface="Comfortaa"/>
                <a:cs typeface="Comfortaa"/>
                <a:sym typeface="Comfortaa"/>
              </a:rPr>
              <a:t>Opportunities:</a:t>
            </a:r>
            <a:r>
              <a:rPr lang="en" sz="4425">
                <a:solidFill>
                  <a:schemeClr val="dk1"/>
                </a:solidFill>
                <a:latin typeface="Comfortaa"/>
                <a:ea typeface="Comfortaa"/>
                <a:cs typeface="Comfortaa"/>
                <a:sym typeface="Comfortaa"/>
              </a:rPr>
              <a:t> What could be improved on or brought into the community?</a:t>
            </a:r>
            <a:endParaRPr sz="4425">
              <a:solidFill>
                <a:schemeClr val="dk1"/>
              </a:solidFill>
              <a:latin typeface="Comfortaa"/>
              <a:ea typeface="Comfortaa"/>
              <a:cs typeface="Comfortaa"/>
              <a:sym typeface="Comfortaa"/>
            </a:endParaRPr>
          </a:p>
          <a:p>
            <a:pPr indent="0" lvl="0" marL="914400" rtl="0" algn="l">
              <a:lnSpc>
                <a:spcPct val="115000"/>
              </a:lnSpc>
              <a:spcBef>
                <a:spcPts val="1200"/>
              </a:spcBef>
              <a:spcAft>
                <a:spcPts val="0"/>
              </a:spcAft>
              <a:buClr>
                <a:schemeClr val="dk1"/>
              </a:buClr>
              <a:buSzPts val="275"/>
              <a:buFont typeface="Arial"/>
              <a:buNone/>
            </a:pPr>
            <a:r>
              <a:rPr lang="en" sz="4425" u="sng">
                <a:solidFill>
                  <a:schemeClr val="dk1"/>
                </a:solidFill>
                <a:latin typeface="Comfortaa"/>
                <a:ea typeface="Comfortaa"/>
                <a:cs typeface="Comfortaa"/>
                <a:sym typeface="Comfortaa"/>
              </a:rPr>
              <a:t>Threats:</a:t>
            </a:r>
            <a:r>
              <a:rPr lang="en" sz="4425">
                <a:solidFill>
                  <a:schemeClr val="dk1"/>
                </a:solidFill>
                <a:latin typeface="Comfortaa"/>
                <a:ea typeface="Comfortaa"/>
                <a:cs typeface="Comfortaa"/>
                <a:sym typeface="Comfortaa"/>
              </a:rPr>
              <a:t> What are the pressures that could negatively impact the new design? (Either as a result of the new design, or threats from outside the community boundaries)</a:t>
            </a:r>
            <a:endParaRPr sz="4425">
              <a:solidFill>
                <a:schemeClr val="dk1"/>
              </a:solidFill>
              <a:latin typeface="Comfortaa"/>
              <a:ea typeface="Comfortaa"/>
              <a:cs typeface="Comfortaa"/>
              <a:sym typeface="Comfortaa"/>
            </a:endParaRPr>
          </a:p>
          <a:p>
            <a:pPr indent="0" lvl="0" marL="457200" rtl="0" algn="l">
              <a:lnSpc>
                <a:spcPct val="115000"/>
              </a:lnSpc>
              <a:spcBef>
                <a:spcPts val="1200"/>
              </a:spcBef>
              <a:spcAft>
                <a:spcPts val="0"/>
              </a:spcAft>
              <a:buClr>
                <a:schemeClr val="dk1"/>
              </a:buClr>
              <a:buSzPts val="275"/>
              <a:buFont typeface="Arial"/>
              <a:buNone/>
            </a:pPr>
            <a:r>
              <a:rPr lang="en" sz="4425">
                <a:solidFill>
                  <a:schemeClr val="dk1"/>
                </a:solidFill>
                <a:latin typeface="Comfortaa"/>
                <a:ea typeface="Comfortaa"/>
                <a:cs typeface="Comfortaa"/>
                <a:sym typeface="Comfortaa"/>
              </a:rPr>
              <a:t>1.    Create a list with at least 3 strengths and 3 weaknesses of the existing community design. Consider urban design, housing types, transportation, sustainability, etc. </a:t>
            </a:r>
            <a:endParaRPr sz="4425">
              <a:solidFill>
                <a:schemeClr val="dk1"/>
              </a:solidFill>
              <a:latin typeface="Comfortaa"/>
              <a:ea typeface="Comfortaa"/>
              <a:cs typeface="Comfortaa"/>
              <a:sym typeface="Comfortaa"/>
            </a:endParaRPr>
          </a:p>
          <a:p>
            <a:pPr indent="0" lvl="0" marL="457200" rtl="0" algn="l">
              <a:lnSpc>
                <a:spcPct val="115000"/>
              </a:lnSpc>
              <a:spcBef>
                <a:spcPts val="1200"/>
              </a:spcBef>
              <a:spcAft>
                <a:spcPts val="0"/>
              </a:spcAft>
              <a:buClr>
                <a:schemeClr val="dk1"/>
              </a:buClr>
              <a:buSzPts val="275"/>
              <a:buFont typeface="Arial"/>
              <a:buNone/>
            </a:pPr>
            <a:r>
              <a:rPr lang="en" sz="4425">
                <a:solidFill>
                  <a:schemeClr val="dk1"/>
                </a:solidFill>
                <a:latin typeface="Comfortaa"/>
                <a:ea typeface="Comfortaa"/>
                <a:cs typeface="Comfortaa"/>
                <a:sym typeface="Comfortaa"/>
              </a:rPr>
              <a:t>2.    After identifying the strengths and weaknesses, identify at least 5 opportunities to improve the community, while keeping in mind the existing character of the community. Indicate these opportunities on your map by drawing, using sticky notes, using the building-related cards, and/or the building blocks. </a:t>
            </a:r>
            <a:endParaRPr sz="4425">
              <a:solidFill>
                <a:schemeClr val="dk1"/>
              </a:solidFill>
              <a:latin typeface="Comfortaa"/>
              <a:ea typeface="Comfortaa"/>
              <a:cs typeface="Comfortaa"/>
              <a:sym typeface="Comfortaa"/>
            </a:endParaRPr>
          </a:p>
          <a:p>
            <a:pPr indent="0" lvl="0" marL="457200" rtl="0" algn="l">
              <a:lnSpc>
                <a:spcPct val="115000"/>
              </a:lnSpc>
              <a:spcBef>
                <a:spcPts val="1200"/>
              </a:spcBef>
              <a:spcAft>
                <a:spcPts val="0"/>
              </a:spcAft>
              <a:buClr>
                <a:schemeClr val="dk1"/>
              </a:buClr>
              <a:buSzPts val="275"/>
              <a:buFont typeface="Arial"/>
              <a:buNone/>
            </a:pPr>
            <a:r>
              <a:rPr lang="en" sz="4425">
                <a:solidFill>
                  <a:schemeClr val="dk1"/>
                </a:solidFill>
                <a:latin typeface="Comfortaa"/>
                <a:ea typeface="Comfortaa"/>
                <a:cs typeface="Comfortaa"/>
                <a:sym typeface="Comfortaa"/>
              </a:rPr>
              <a:t>3.    After altering your map, think critically about your new design. Identify at least 3 threats to the community. </a:t>
            </a:r>
            <a:endParaRPr sz="4425">
              <a:solidFill>
                <a:schemeClr val="dk1"/>
              </a:solidFill>
              <a:latin typeface="Comfortaa"/>
              <a:ea typeface="Comfortaa"/>
              <a:cs typeface="Comfortaa"/>
              <a:sym typeface="Comfortaa"/>
            </a:endParaRPr>
          </a:p>
          <a:p>
            <a:pPr indent="0" lvl="0" marL="457200" rtl="0" algn="l">
              <a:lnSpc>
                <a:spcPct val="115000"/>
              </a:lnSpc>
              <a:spcBef>
                <a:spcPts val="1200"/>
              </a:spcBef>
              <a:spcAft>
                <a:spcPts val="0"/>
              </a:spcAft>
              <a:buClr>
                <a:schemeClr val="dk1"/>
              </a:buClr>
              <a:buSzPts val="275"/>
              <a:buFont typeface="Arial"/>
              <a:buNone/>
            </a:pPr>
            <a:r>
              <a:rPr lang="en" sz="4425">
                <a:solidFill>
                  <a:schemeClr val="dk1"/>
                </a:solidFill>
                <a:latin typeface="Comfortaa"/>
                <a:ea typeface="Comfortaa"/>
                <a:cs typeface="Comfortaa"/>
                <a:sym typeface="Comfortaa"/>
              </a:rPr>
              <a:t>4.    Emily shared a sustainable design toolbox. Try to identify at least 3 tools from the toolbox that you used in your redesign.</a:t>
            </a:r>
            <a:endParaRPr sz="4425">
              <a:solidFill>
                <a:schemeClr val="dk1"/>
              </a:solidFill>
              <a:latin typeface="Comfortaa"/>
              <a:ea typeface="Comfortaa"/>
              <a:cs typeface="Comfortaa"/>
              <a:sym typeface="Comfortaa"/>
            </a:endParaRPr>
          </a:p>
          <a:p>
            <a:pPr indent="0" lvl="0" marL="0" rtl="0" algn="l">
              <a:lnSpc>
                <a:spcPct val="100000"/>
              </a:lnSpc>
              <a:spcBef>
                <a:spcPts val="1200"/>
              </a:spcBef>
              <a:spcAft>
                <a:spcPts val="0"/>
              </a:spcAft>
              <a:buNone/>
            </a:pPr>
            <a:r>
              <a:t/>
            </a:r>
            <a:endParaRPr b="1">
              <a:solidFill>
                <a:srgbClr val="313948"/>
              </a:solidFill>
              <a:latin typeface="Comfortaa"/>
              <a:ea typeface="Comfortaa"/>
              <a:cs typeface="Comfortaa"/>
              <a:sym typeface="Comforta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64"/>
          <p:cNvSpPr txBox="1"/>
          <p:nvPr>
            <p:ph type="title"/>
          </p:nvPr>
        </p:nvSpPr>
        <p:spPr>
          <a:xfrm>
            <a:off x="311700" y="2601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43569"/>
              <a:buFont typeface="Arial"/>
              <a:buNone/>
            </a:pPr>
            <a:r>
              <a:rPr lang="en" sz="2272" u="sng">
                <a:latin typeface="Comfortaa"/>
                <a:ea typeface="Comfortaa"/>
                <a:cs typeface="Comfortaa"/>
                <a:sym typeface="Comfortaa"/>
              </a:rPr>
              <a:t>Activity: Sustainable Communities</a:t>
            </a:r>
            <a:endParaRPr sz="2742"/>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473" name="Google Shape;473;p64"/>
          <p:cNvSpPr txBox="1"/>
          <p:nvPr>
            <p:ph idx="1" type="body"/>
          </p:nvPr>
        </p:nvSpPr>
        <p:spPr>
          <a:xfrm>
            <a:off x="311700" y="889075"/>
            <a:ext cx="8520600" cy="4144500"/>
          </a:xfrm>
          <a:prstGeom prst="rect">
            <a:avLst/>
          </a:prstGeom>
        </p:spPr>
        <p:txBody>
          <a:bodyPr anchorCtr="0" anchor="t" bIns="91425" lIns="91425" spcFirstLastPara="1" rIns="91425" wrap="square" tIns="91425">
            <a:normAutofit fontScale="62500" lnSpcReduction="20000"/>
          </a:bodyPr>
          <a:lstStyle/>
          <a:p>
            <a:pPr indent="0" lvl="0" marL="0" rtl="0" algn="l">
              <a:lnSpc>
                <a:spcPct val="100000"/>
              </a:lnSpc>
              <a:spcBef>
                <a:spcPts val="700"/>
              </a:spcBef>
              <a:spcAft>
                <a:spcPts val="0"/>
              </a:spcAft>
              <a:buClr>
                <a:schemeClr val="dk1"/>
              </a:buClr>
              <a:buSzPct val="55000"/>
              <a:buFont typeface="Arial"/>
              <a:buNone/>
            </a:pPr>
            <a:r>
              <a:rPr lang="en" sz="2000">
                <a:solidFill>
                  <a:srgbClr val="000000"/>
                </a:solidFill>
                <a:highlight>
                  <a:srgbClr val="FFFFFF"/>
                </a:highlight>
                <a:latin typeface="Comfortaa"/>
                <a:ea typeface="Comfortaa"/>
                <a:cs typeface="Comfortaa"/>
                <a:sym typeface="Comfortaa"/>
              </a:rPr>
              <a:t>Key features of Urban Sustainability:</a:t>
            </a:r>
            <a:endParaRPr sz="2000">
              <a:solidFill>
                <a:srgbClr val="000000"/>
              </a:solidFill>
              <a:highlight>
                <a:srgbClr val="FFFFFF"/>
              </a:highlight>
              <a:latin typeface="Comfortaa"/>
              <a:ea typeface="Comfortaa"/>
              <a:cs typeface="Comfortaa"/>
              <a:sym typeface="Comfortaa"/>
            </a:endParaRPr>
          </a:p>
          <a:p>
            <a:pPr indent="0" lvl="0" marL="342900" rtl="0" algn="l">
              <a:lnSpc>
                <a:spcPct val="100000"/>
              </a:lnSpc>
              <a:spcBef>
                <a:spcPts val="700"/>
              </a:spcBef>
              <a:spcAft>
                <a:spcPts val="0"/>
              </a:spcAft>
              <a:buNone/>
            </a:pPr>
            <a:r>
              <a:rPr lang="en" sz="2000">
                <a:solidFill>
                  <a:srgbClr val="000000"/>
                </a:solidFill>
                <a:highlight>
                  <a:srgbClr val="FFFFFF"/>
                </a:highlight>
                <a:latin typeface="Comfortaa"/>
                <a:ea typeface="Comfortaa"/>
                <a:cs typeface="Comfortaa"/>
                <a:sym typeface="Comfortaa"/>
              </a:rPr>
              <a:t>a. Accessible public transport</a:t>
            </a:r>
            <a:endParaRPr sz="2000">
              <a:solidFill>
                <a:srgbClr val="000000"/>
              </a:solidFill>
              <a:highlight>
                <a:srgbClr val="FFFFFF"/>
              </a:highlight>
              <a:latin typeface="Comfortaa"/>
              <a:ea typeface="Comfortaa"/>
              <a:cs typeface="Comfortaa"/>
              <a:sym typeface="Comfortaa"/>
            </a:endParaRPr>
          </a:p>
          <a:p>
            <a:pPr indent="0" lvl="0" marL="342900" rtl="0" algn="l">
              <a:lnSpc>
                <a:spcPct val="100000"/>
              </a:lnSpc>
              <a:spcBef>
                <a:spcPts val="700"/>
              </a:spcBef>
              <a:spcAft>
                <a:spcPts val="0"/>
              </a:spcAft>
              <a:buNone/>
            </a:pPr>
            <a:r>
              <a:rPr lang="en" sz="2000">
                <a:solidFill>
                  <a:srgbClr val="000000"/>
                </a:solidFill>
                <a:highlight>
                  <a:srgbClr val="FFFFFF"/>
                </a:highlight>
                <a:latin typeface="Comfortaa"/>
                <a:ea typeface="Comfortaa"/>
                <a:cs typeface="Comfortaa"/>
                <a:sym typeface="Comfortaa"/>
              </a:rPr>
              <a:t>b. Walking and cycling are safe</a:t>
            </a:r>
            <a:endParaRPr sz="2000">
              <a:solidFill>
                <a:srgbClr val="000000"/>
              </a:solidFill>
              <a:highlight>
                <a:srgbClr val="FFFFFF"/>
              </a:highlight>
              <a:latin typeface="Comfortaa"/>
              <a:ea typeface="Comfortaa"/>
              <a:cs typeface="Comfortaa"/>
              <a:sym typeface="Comfortaa"/>
            </a:endParaRPr>
          </a:p>
          <a:p>
            <a:pPr indent="0" lvl="0" marL="342900" rtl="0" algn="l">
              <a:lnSpc>
                <a:spcPct val="100000"/>
              </a:lnSpc>
              <a:spcBef>
                <a:spcPts val="700"/>
              </a:spcBef>
              <a:spcAft>
                <a:spcPts val="0"/>
              </a:spcAft>
              <a:buNone/>
            </a:pPr>
            <a:r>
              <a:rPr lang="en" sz="2000">
                <a:solidFill>
                  <a:srgbClr val="000000"/>
                </a:solidFill>
                <a:highlight>
                  <a:srgbClr val="FFFFFF"/>
                </a:highlight>
                <a:latin typeface="Comfortaa"/>
                <a:ea typeface="Comfortaa"/>
                <a:cs typeface="Comfortaa"/>
                <a:sym typeface="Comfortaa"/>
              </a:rPr>
              <a:t>c. New construction is energy efficient</a:t>
            </a:r>
            <a:endParaRPr sz="2000">
              <a:solidFill>
                <a:srgbClr val="000000"/>
              </a:solidFill>
              <a:highlight>
                <a:srgbClr val="FFFFFF"/>
              </a:highlight>
              <a:latin typeface="Comfortaa"/>
              <a:ea typeface="Comfortaa"/>
              <a:cs typeface="Comfortaa"/>
              <a:sym typeface="Comfortaa"/>
            </a:endParaRPr>
          </a:p>
          <a:p>
            <a:pPr indent="0" lvl="0" marL="342900" rtl="0" algn="l">
              <a:lnSpc>
                <a:spcPct val="100000"/>
              </a:lnSpc>
              <a:spcBef>
                <a:spcPts val="700"/>
              </a:spcBef>
              <a:spcAft>
                <a:spcPts val="0"/>
              </a:spcAft>
              <a:buNone/>
            </a:pPr>
            <a:r>
              <a:rPr lang="en" sz="2000">
                <a:solidFill>
                  <a:srgbClr val="000000"/>
                </a:solidFill>
                <a:highlight>
                  <a:srgbClr val="FFFFFF"/>
                </a:highlight>
                <a:latin typeface="Comfortaa"/>
                <a:ea typeface="Comfortaa"/>
                <a:cs typeface="Comfortaa"/>
                <a:sym typeface="Comfortaa"/>
              </a:rPr>
              <a:t>d. Existing structures use energy-saving measures where appropriate</a:t>
            </a:r>
            <a:endParaRPr sz="2000">
              <a:solidFill>
                <a:srgbClr val="000000"/>
              </a:solidFill>
              <a:highlight>
                <a:srgbClr val="FFFFFF"/>
              </a:highlight>
              <a:latin typeface="Comfortaa"/>
              <a:ea typeface="Comfortaa"/>
              <a:cs typeface="Comfortaa"/>
              <a:sym typeface="Comfortaa"/>
            </a:endParaRPr>
          </a:p>
          <a:p>
            <a:pPr indent="0" lvl="0" marL="342900" rtl="0" algn="l">
              <a:lnSpc>
                <a:spcPct val="100000"/>
              </a:lnSpc>
              <a:spcBef>
                <a:spcPts val="700"/>
              </a:spcBef>
              <a:spcAft>
                <a:spcPts val="0"/>
              </a:spcAft>
              <a:buNone/>
            </a:pPr>
            <a:r>
              <a:rPr lang="en" sz="2000">
                <a:solidFill>
                  <a:srgbClr val="000000"/>
                </a:solidFill>
                <a:highlight>
                  <a:srgbClr val="FFFFFF"/>
                </a:highlight>
                <a:latin typeface="Comfortaa"/>
                <a:ea typeface="Comfortaa"/>
                <a:cs typeface="Comfortaa"/>
                <a:sym typeface="Comfortaa"/>
              </a:rPr>
              <a:t>e. Open space areas are present and safe, accessible</a:t>
            </a:r>
            <a:endParaRPr sz="2000">
              <a:solidFill>
                <a:srgbClr val="000000"/>
              </a:solidFill>
              <a:highlight>
                <a:srgbClr val="FFFFFF"/>
              </a:highlight>
              <a:latin typeface="Comfortaa"/>
              <a:ea typeface="Comfortaa"/>
              <a:cs typeface="Comfortaa"/>
              <a:sym typeface="Comfortaa"/>
            </a:endParaRPr>
          </a:p>
          <a:p>
            <a:pPr indent="0" lvl="0" marL="342900" rtl="0" algn="l">
              <a:lnSpc>
                <a:spcPct val="100000"/>
              </a:lnSpc>
              <a:spcBef>
                <a:spcPts val="700"/>
              </a:spcBef>
              <a:spcAft>
                <a:spcPts val="0"/>
              </a:spcAft>
              <a:buNone/>
            </a:pPr>
            <a:r>
              <a:rPr lang="en" sz="2000">
                <a:solidFill>
                  <a:srgbClr val="000000"/>
                </a:solidFill>
                <a:highlight>
                  <a:srgbClr val="FFFFFF"/>
                </a:highlight>
                <a:latin typeface="Comfortaa"/>
                <a:ea typeface="Comfortaa"/>
                <a:cs typeface="Comfortaa"/>
                <a:sym typeface="Comfortaa"/>
              </a:rPr>
              <a:t>f. Affordable housing is present</a:t>
            </a:r>
            <a:endParaRPr sz="2000">
              <a:solidFill>
                <a:srgbClr val="000000"/>
              </a:solidFill>
              <a:highlight>
                <a:srgbClr val="FFFFFF"/>
              </a:highlight>
              <a:latin typeface="Comfortaa"/>
              <a:ea typeface="Comfortaa"/>
              <a:cs typeface="Comfortaa"/>
              <a:sym typeface="Comfortaa"/>
            </a:endParaRPr>
          </a:p>
          <a:p>
            <a:pPr indent="0" lvl="0" marL="342900" rtl="0" algn="l">
              <a:lnSpc>
                <a:spcPct val="100000"/>
              </a:lnSpc>
              <a:spcBef>
                <a:spcPts val="700"/>
              </a:spcBef>
              <a:spcAft>
                <a:spcPts val="0"/>
              </a:spcAft>
              <a:buNone/>
            </a:pPr>
            <a:r>
              <a:rPr lang="en" sz="2000">
                <a:solidFill>
                  <a:srgbClr val="000000"/>
                </a:solidFill>
                <a:highlight>
                  <a:srgbClr val="FFFFFF"/>
                </a:highlight>
                <a:latin typeface="Comfortaa"/>
                <a:ea typeface="Comfortaa"/>
                <a:cs typeface="Comfortaa"/>
                <a:sym typeface="Comfortaa"/>
              </a:rPr>
              <a:t>g. Cultural and social resources available to all</a:t>
            </a:r>
            <a:endParaRPr sz="2000">
              <a:solidFill>
                <a:srgbClr val="000000"/>
              </a:solidFill>
              <a:highlight>
                <a:srgbClr val="FFFFFF"/>
              </a:highlight>
              <a:latin typeface="Comfortaa"/>
              <a:ea typeface="Comfortaa"/>
              <a:cs typeface="Comfortaa"/>
              <a:sym typeface="Comfortaa"/>
            </a:endParaRPr>
          </a:p>
          <a:p>
            <a:pPr indent="0" lvl="0" marL="342900" rtl="0" algn="l">
              <a:lnSpc>
                <a:spcPct val="100000"/>
              </a:lnSpc>
              <a:spcBef>
                <a:spcPts val="700"/>
              </a:spcBef>
              <a:spcAft>
                <a:spcPts val="0"/>
              </a:spcAft>
              <a:buNone/>
            </a:pPr>
            <a:r>
              <a:rPr lang="en" sz="2000">
                <a:solidFill>
                  <a:srgbClr val="000000"/>
                </a:solidFill>
                <a:highlight>
                  <a:srgbClr val="FFFFFF"/>
                </a:highlight>
                <a:latin typeface="Comfortaa"/>
                <a:ea typeface="Comfortaa"/>
                <a:cs typeface="Comfortaa"/>
                <a:sym typeface="Comfortaa"/>
              </a:rPr>
              <a:t>h. Waste is recycled whenever possible with a focus on re-use and reduction</a:t>
            </a:r>
            <a:endParaRPr sz="2000">
              <a:solidFill>
                <a:srgbClr val="000000"/>
              </a:solidFill>
              <a:highlight>
                <a:srgbClr val="FFFFFF"/>
              </a:highlight>
              <a:latin typeface="Comfortaa"/>
              <a:ea typeface="Comfortaa"/>
              <a:cs typeface="Comfortaa"/>
              <a:sym typeface="Comfortaa"/>
            </a:endParaRPr>
          </a:p>
          <a:p>
            <a:pPr indent="0" lvl="0" marL="342900" rtl="0" algn="l">
              <a:lnSpc>
                <a:spcPct val="100000"/>
              </a:lnSpc>
              <a:spcBef>
                <a:spcPts val="700"/>
              </a:spcBef>
              <a:spcAft>
                <a:spcPts val="0"/>
              </a:spcAft>
              <a:buNone/>
            </a:pPr>
            <a:r>
              <a:rPr lang="en" sz="2000">
                <a:solidFill>
                  <a:srgbClr val="000000"/>
                </a:solidFill>
                <a:highlight>
                  <a:srgbClr val="FFFFFF"/>
                </a:highlight>
                <a:latin typeface="Comfortaa"/>
                <a:ea typeface="Comfortaa"/>
                <a:cs typeface="Comfortaa"/>
                <a:sym typeface="Comfortaa"/>
              </a:rPr>
              <a:t>i. Renewable resources used where possible</a:t>
            </a:r>
            <a:endParaRPr sz="2000">
              <a:solidFill>
                <a:srgbClr val="000000"/>
              </a:solidFill>
              <a:highlight>
                <a:srgbClr val="FFFFFF"/>
              </a:highlight>
              <a:latin typeface="Comfortaa"/>
              <a:ea typeface="Comfortaa"/>
              <a:cs typeface="Comfortaa"/>
              <a:sym typeface="Comfortaa"/>
            </a:endParaRPr>
          </a:p>
          <a:p>
            <a:pPr indent="0" lvl="0" marL="342900" rtl="0" algn="l">
              <a:lnSpc>
                <a:spcPct val="100000"/>
              </a:lnSpc>
              <a:spcBef>
                <a:spcPts val="700"/>
              </a:spcBef>
              <a:spcAft>
                <a:spcPts val="0"/>
              </a:spcAft>
              <a:buNone/>
            </a:pPr>
            <a:r>
              <a:rPr lang="en" sz="2000">
                <a:solidFill>
                  <a:srgbClr val="000000"/>
                </a:solidFill>
                <a:highlight>
                  <a:srgbClr val="FFFFFF"/>
                </a:highlight>
                <a:latin typeface="Comfortaa"/>
                <a:ea typeface="Comfortaa"/>
                <a:cs typeface="Comfortaa"/>
                <a:sym typeface="Comfortaa"/>
              </a:rPr>
              <a:t>j. Healthy food choices are accessible to all</a:t>
            </a:r>
            <a:endParaRPr sz="2000">
              <a:solidFill>
                <a:srgbClr val="000000"/>
              </a:solidFill>
              <a:highlight>
                <a:srgbClr val="FFFFFF"/>
              </a:highlight>
              <a:latin typeface="Comfortaa"/>
              <a:ea typeface="Comfortaa"/>
              <a:cs typeface="Comfortaa"/>
              <a:sym typeface="Comfortaa"/>
            </a:endParaRPr>
          </a:p>
          <a:p>
            <a:pPr indent="0" lvl="0" marL="342900" rtl="0" algn="l">
              <a:lnSpc>
                <a:spcPct val="100000"/>
              </a:lnSpc>
              <a:spcBef>
                <a:spcPts val="700"/>
              </a:spcBef>
              <a:spcAft>
                <a:spcPts val="0"/>
              </a:spcAft>
              <a:buNone/>
            </a:pPr>
            <a:r>
              <a:rPr lang="en" sz="2000">
                <a:solidFill>
                  <a:srgbClr val="000000"/>
                </a:solidFill>
                <a:highlight>
                  <a:srgbClr val="FFFFFF"/>
                </a:highlight>
                <a:latin typeface="Comfortaa"/>
                <a:ea typeface="Comfortaa"/>
                <a:cs typeface="Comfortaa"/>
                <a:sym typeface="Comfortaa"/>
              </a:rPr>
              <a:t>k. Water management solutions are in place to address flooding and run-off</a:t>
            </a:r>
            <a:endParaRPr sz="2000">
              <a:solidFill>
                <a:srgbClr val="000000"/>
              </a:solidFill>
              <a:highlight>
                <a:srgbClr val="FFFFFF"/>
              </a:highlight>
              <a:latin typeface="Comfortaa"/>
              <a:ea typeface="Comfortaa"/>
              <a:cs typeface="Comfortaa"/>
              <a:sym typeface="Comfortaa"/>
            </a:endParaRPr>
          </a:p>
          <a:p>
            <a:pPr indent="0" lvl="0" marL="342900" rtl="0" algn="l">
              <a:lnSpc>
                <a:spcPct val="100000"/>
              </a:lnSpc>
              <a:spcBef>
                <a:spcPts val="700"/>
              </a:spcBef>
              <a:spcAft>
                <a:spcPts val="0"/>
              </a:spcAft>
              <a:buNone/>
            </a:pPr>
            <a:r>
              <a:rPr lang="en" sz="2000">
                <a:solidFill>
                  <a:srgbClr val="000000"/>
                </a:solidFill>
                <a:highlight>
                  <a:srgbClr val="FFFFFF"/>
                </a:highlight>
                <a:latin typeface="Comfortaa"/>
                <a:ea typeface="Comfortaa"/>
                <a:cs typeface="Comfortaa"/>
                <a:sym typeface="Comfortaa"/>
              </a:rPr>
              <a:t>l. Resources and services accessible to all (hospitals, libraries, etc.)</a:t>
            </a:r>
            <a:endParaRPr sz="2000">
              <a:solidFill>
                <a:srgbClr val="000000"/>
              </a:solidFill>
              <a:highlight>
                <a:srgbClr val="FFFFFF"/>
              </a:highlight>
              <a:latin typeface="Comfortaa"/>
              <a:ea typeface="Comfortaa"/>
              <a:cs typeface="Comfortaa"/>
              <a:sym typeface="Comfortaa"/>
            </a:endParaRPr>
          </a:p>
          <a:p>
            <a:pPr indent="0" lvl="0" marL="0" rtl="0" algn="l">
              <a:lnSpc>
                <a:spcPct val="100000"/>
              </a:lnSpc>
              <a:spcBef>
                <a:spcPts val="700"/>
              </a:spcBef>
              <a:spcAft>
                <a:spcPts val="0"/>
              </a:spcAft>
              <a:buNone/>
            </a:pPr>
            <a:r>
              <a:t/>
            </a:r>
            <a:endParaRPr sz="2000">
              <a:solidFill>
                <a:srgbClr val="000000"/>
              </a:solidFill>
              <a:highlight>
                <a:srgbClr val="FFFFFF"/>
              </a:highlight>
              <a:latin typeface="Comfortaa"/>
              <a:ea typeface="Comfortaa"/>
              <a:cs typeface="Comfortaa"/>
              <a:sym typeface="Comfortaa"/>
            </a:endParaRPr>
          </a:p>
          <a:p>
            <a:pPr indent="0" lvl="0" marL="0" rtl="0" algn="l">
              <a:lnSpc>
                <a:spcPct val="100000"/>
              </a:lnSpc>
              <a:spcBef>
                <a:spcPts val="0"/>
              </a:spcBef>
              <a:spcAft>
                <a:spcPts val="0"/>
              </a:spcAft>
              <a:buNone/>
            </a:pPr>
            <a:r>
              <a:rPr lang="en" sz="2000">
                <a:solidFill>
                  <a:srgbClr val="000000"/>
                </a:solidFill>
                <a:highlight>
                  <a:srgbClr val="FFFFFF"/>
                </a:highlight>
                <a:latin typeface="Comfortaa"/>
                <a:ea typeface="Comfortaa"/>
                <a:cs typeface="Comfortaa"/>
                <a:sym typeface="Comfortaa"/>
              </a:rPr>
              <a:t>Also consider urban design </a:t>
            </a:r>
            <a:r>
              <a:rPr lang="en" sz="2000">
                <a:solidFill>
                  <a:srgbClr val="000000"/>
                </a:solidFill>
                <a:highlight>
                  <a:srgbClr val="FFFFFF"/>
                </a:highlight>
                <a:latin typeface="Comfortaa"/>
                <a:ea typeface="Comfortaa"/>
                <a:cs typeface="Comfortaa"/>
                <a:sym typeface="Comfortaa"/>
              </a:rPr>
              <a:t>strategies</a:t>
            </a:r>
            <a:r>
              <a:rPr lang="en" sz="2000">
                <a:solidFill>
                  <a:srgbClr val="000000"/>
                </a:solidFill>
                <a:highlight>
                  <a:srgbClr val="FFFFFF"/>
                </a:highlight>
                <a:latin typeface="Comfortaa"/>
                <a:ea typeface="Comfortaa"/>
                <a:cs typeface="Comfortaa"/>
                <a:sym typeface="Comfortaa"/>
              </a:rPr>
              <a:t> including Places for People, Enrich the Existing, Make Connections, Work With the Landscape, Mix Uses and Forms, Manage the Investment, and Design for Change</a:t>
            </a:r>
            <a:endParaRPr sz="2000">
              <a:solidFill>
                <a:srgbClr val="000000"/>
              </a:solidFill>
              <a:highlight>
                <a:srgbClr val="FFFFFF"/>
              </a:highlight>
              <a:latin typeface="Comfortaa"/>
              <a:ea typeface="Comfortaa"/>
              <a:cs typeface="Comfortaa"/>
              <a:sym typeface="Comfortaa"/>
            </a:endParaRPr>
          </a:p>
          <a:p>
            <a:pPr indent="0" lvl="0" marL="0" rtl="0" algn="l">
              <a:spcBef>
                <a:spcPts val="0"/>
              </a:spcBef>
              <a:spcAft>
                <a:spcPts val="1200"/>
              </a:spcAft>
              <a:buNone/>
            </a:pPr>
            <a:r>
              <a:t/>
            </a:r>
            <a:endParaRPr b="1">
              <a:solidFill>
                <a:srgbClr val="313948"/>
              </a:solidFill>
              <a:latin typeface="Comfortaa"/>
              <a:ea typeface="Comfortaa"/>
              <a:cs typeface="Comfortaa"/>
              <a:sym typeface="Comforta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65"/>
          <p:cNvSpPr txBox="1"/>
          <p:nvPr>
            <p:ph type="title"/>
          </p:nvPr>
        </p:nvSpPr>
        <p:spPr>
          <a:xfrm>
            <a:off x="311700" y="281500"/>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u="sng">
                <a:latin typeface="Comfortaa"/>
                <a:ea typeface="Comfortaa"/>
                <a:cs typeface="Comfortaa"/>
                <a:sym typeface="Comfortaa"/>
              </a:rPr>
              <a:t>Wrap Up</a:t>
            </a:r>
            <a:endParaRPr sz="2500">
              <a:latin typeface="Comfortaa"/>
              <a:ea typeface="Comfortaa"/>
              <a:cs typeface="Comfortaa"/>
              <a:sym typeface="Comfortaa"/>
            </a:endParaRPr>
          </a:p>
        </p:txBody>
      </p:sp>
      <p:sp>
        <p:nvSpPr>
          <p:cNvPr id="479" name="Google Shape;479;p65"/>
          <p:cNvSpPr txBox="1"/>
          <p:nvPr/>
        </p:nvSpPr>
        <p:spPr>
          <a:xfrm>
            <a:off x="718950" y="873450"/>
            <a:ext cx="7706100" cy="19395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SzPts val="1900"/>
              <a:buFont typeface="Comfortaa"/>
              <a:buAutoNum type="arabicPeriod"/>
            </a:pPr>
            <a:r>
              <a:rPr b="1" lang="en" sz="1900">
                <a:latin typeface="Comfortaa"/>
                <a:ea typeface="Comfortaa"/>
                <a:cs typeface="Comfortaa"/>
                <a:sym typeface="Comfortaa"/>
              </a:rPr>
              <a:t>What are the benefits to planning with sustainability in mind?  </a:t>
            </a:r>
            <a:endParaRPr b="1" sz="1900">
              <a:latin typeface="Comfortaa"/>
              <a:ea typeface="Comfortaa"/>
              <a:cs typeface="Comfortaa"/>
              <a:sym typeface="Comfortaa"/>
            </a:endParaRPr>
          </a:p>
          <a:p>
            <a:pPr indent="-349250" lvl="0" marL="457200" rtl="0" algn="l">
              <a:spcBef>
                <a:spcPts val="0"/>
              </a:spcBef>
              <a:spcAft>
                <a:spcPts val="0"/>
              </a:spcAft>
              <a:buSzPts val="1900"/>
              <a:buFont typeface="Comfortaa"/>
              <a:buAutoNum type="arabicPeriod"/>
            </a:pPr>
            <a:r>
              <a:rPr b="1" lang="en" sz="1900">
                <a:latin typeface="Comfortaa"/>
                <a:ea typeface="Comfortaa"/>
                <a:cs typeface="Comfortaa"/>
                <a:sym typeface="Comfortaa"/>
              </a:rPr>
              <a:t>What</a:t>
            </a:r>
            <a:r>
              <a:rPr b="1" lang="en" sz="1900">
                <a:latin typeface="Comfortaa"/>
                <a:ea typeface="Comfortaa"/>
                <a:cs typeface="Comfortaa"/>
                <a:sym typeface="Comfortaa"/>
              </a:rPr>
              <a:t> are the potential connections between sustainable development and transportation options? </a:t>
            </a:r>
            <a:endParaRPr b="1" sz="1900">
              <a:latin typeface="Comfortaa"/>
              <a:ea typeface="Comfortaa"/>
              <a:cs typeface="Comfortaa"/>
              <a:sym typeface="Comfortaa"/>
            </a:endParaRPr>
          </a:p>
          <a:p>
            <a:pPr indent="-349250" lvl="0" marL="457200" rtl="0" algn="l">
              <a:spcBef>
                <a:spcPts val="0"/>
              </a:spcBef>
              <a:spcAft>
                <a:spcPts val="0"/>
              </a:spcAft>
              <a:buSzPts val="1900"/>
              <a:buFont typeface="Comfortaa"/>
              <a:buAutoNum type="arabicPeriod"/>
            </a:pPr>
            <a:r>
              <a:rPr b="1" lang="en" sz="1900">
                <a:latin typeface="Comfortaa"/>
                <a:ea typeface="Comfortaa"/>
                <a:cs typeface="Comfortaa"/>
                <a:sym typeface="Comfortaa"/>
              </a:rPr>
              <a:t>Can elements of sustainable development be incorporated into your final project?   </a:t>
            </a:r>
            <a:endParaRPr b="1" sz="1900">
              <a:latin typeface="Comfortaa"/>
              <a:ea typeface="Comfortaa"/>
              <a:cs typeface="Comfortaa"/>
              <a:sym typeface="Comfortaa"/>
            </a:endParaRPr>
          </a:p>
        </p:txBody>
      </p:sp>
      <p:sp>
        <p:nvSpPr>
          <p:cNvPr id="480" name="Google Shape;480;p65"/>
          <p:cNvSpPr txBox="1"/>
          <p:nvPr/>
        </p:nvSpPr>
        <p:spPr>
          <a:xfrm>
            <a:off x="156075" y="3092300"/>
            <a:ext cx="9083700" cy="190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Comfortaa"/>
                <a:ea typeface="Comfortaa"/>
                <a:cs typeface="Comfortaa"/>
                <a:sym typeface="Comfortaa"/>
              </a:rPr>
              <a:t>REMINDER OF LEARNING OBJECTIVES:  </a:t>
            </a:r>
            <a:r>
              <a:rPr lang="en" sz="1200">
                <a:solidFill>
                  <a:schemeClr val="dk1"/>
                </a:solidFill>
                <a:highlight>
                  <a:schemeClr val="lt1"/>
                </a:highlight>
                <a:latin typeface="Comfortaa"/>
                <a:ea typeface="Comfortaa"/>
                <a:cs typeface="Comfortaa"/>
                <a:sym typeface="Comfortaa"/>
              </a:rPr>
              <a:t>Participants will be able to…</a:t>
            </a:r>
            <a:endParaRPr sz="1200">
              <a:solidFill>
                <a:schemeClr val="dk1"/>
              </a:solidFill>
              <a:highlight>
                <a:schemeClr val="lt1"/>
              </a:highlight>
              <a:latin typeface="Comfortaa"/>
              <a:ea typeface="Comfortaa"/>
              <a:cs typeface="Comfortaa"/>
              <a:sym typeface="Comfortaa"/>
            </a:endParaRPr>
          </a:p>
          <a:p>
            <a:pPr indent="-311150" lvl="0" marL="914400" rtl="0" algn="l">
              <a:lnSpc>
                <a:spcPct val="115000"/>
              </a:lnSpc>
              <a:spcBef>
                <a:spcPts val="1200"/>
              </a:spcBef>
              <a:spcAft>
                <a:spcPts val="0"/>
              </a:spcAft>
              <a:buClr>
                <a:schemeClr val="dk1"/>
              </a:buClr>
              <a:buSzPts val="1300"/>
              <a:buChar char="●"/>
            </a:pPr>
            <a:r>
              <a:rPr lang="en" sz="1300">
                <a:solidFill>
                  <a:schemeClr val="dk1"/>
                </a:solidFill>
                <a:highlight>
                  <a:schemeClr val="lt1"/>
                </a:highlight>
                <a:latin typeface="Comfortaa"/>
                <a:ea typeface="Comfortaa"/>
                <a:cs typeface="Comfortaa"/>
                <a:sym typeface="Comfortaa"/>
              </a:rPr>
              <a:t>Define sustainability and sustainable development. </a:t>
            </a:r>
            <a:endParaRPr sz="1300">
              <a:solidFill>
                <a:schemeClr val="dk1"/>
              </a:solidFill>
              <a:highlight>
                <a:schemeClr val="lt1"/>
              </a:highlight>
              <a:latin typeface="Comfortaa"/>
              <a:ea typeface="Comfortaa"/>
              <a:cs typeface="Comfortaa"/>
              <a:sym typeface="Comfortaa"/>
            </a:endParaRPr>
          </a:p>
          <a:p>
            <a:pPr indent="-311150" lvl="0" marL="914400" rtl="0" algn="l">
              <a:lnSpc>
                <a:spcPct val="115000"/>
              </a:lnSpc>
              <a:spcBef>
                <a:spcPts val="0"/>
              </a:spcBef>
              <a:spcAft>
                <a:spcPts val="0"/>
              </a:spcAft>
              <a:buClr>
                <a:schemeClr val="dk1"/>
              </a:buClr>
              <a:buSzPts val="1300"/>
              <a:buChar char="●"/>
            </a:pPr>
            <a:r>
              <a:rPr lang="en" sz="1300">
                <a:solidFill>
                  <a:schemeClr val="dk1"/>
                </a:solidFill>
                <a:highlight>
                  <a:schemeClr val="lt1"/>
                </a:highlight>
                <a:latin typeface="Comfortaa"/>
                <a:ea typeface="Comfortaa"/>
                <a:cs typeface="Comfortaa"/>
                <a:sym typeface="Comfortaa"/>
              </a:rPr>
              <a:t>Articulate the interconnections between sustainable development and public health. </a:t>
            </a:r>
            <a:endParaRPr sz="1300">
              <a:solidFill>
                <a:schemeClr val="dk1"/>
              </a:solidFill>
              <a:highlight>
                <a:schemeClr val="lt1"/>
              </a:highlight>
              <a:latin typeface="Comfortaa"/>
              <a:ea typeface="Comfortaa"/>
              <a:cs typeface="Comfortaa"/>
              <a:sym typeface="Comfortaa"/>
            </a:endParaRPr>
          </a:p>
          <a:p>
            <a:pPr indent="-311150" lvl="0" marL="914400" rtl="0" algn="l">
              <a:lnSpc>
                <a:spcPct val="115000"/>
              </a:lnSpc>
              <a:spcBef>
                <a:spcPts val="0"/>
              </a:spcBef>
              <a:spcAft>
                <a:spcPts val="0"/>
              </a:spcAft>
              <a:buClr>
                <a:schemeClr val="dk1"/>
              </a:buClr>
              <a:buSzPts val="1300"/>
              <a:buChar char="●"/>
            </a:pPr>
            <a:r>
              <a:rPr lang="en" sz="1300">
                <a:solidFill>
                  <a:schemeClr val="dk1"/>
                </a:solidFill>
                <a:highlight>
                  <a:schemeClr val="lt1"/>
                </a:highlight>
                <a:latin typeface="Comfortaa"/>
                <a:ea typeface="Comfortaa"/>
                <a:cs typeface="Comfortaa"/>
                <a:sym typeface="Comfortaa"/>
              </a:rPr>
              <a:t>Analyze the impact of land use decisions and planning processes on sustainability. </a:t>
            </a:r>
            <a:endParaRPr sz="1300">
              <a:solidFill>
                <a:schemeClr val="dk1"/>
              </a:solidFill>
              <a:highlight>
                <a:schemeClr val="lt1"/>
              </a:highlight>
              <a:latin typeface="Comfortaa"/>
              <a:ea typeface="Comfortaa"/>
              <a:cs typeface="Comfortaa"/>
              <a:sym typeface="Comfortaa"/>
            </a:endParaRPr>
          </a:p>
          <a:p>
            <a:pPr indent="-311150" lvl="0" marL="914400" rtl="0" algn="l">
              <a:lnSpc>
                <a:spcPct val="115000"/>
              </a:lnSpc>
              <a:spcBef>
                <a:spcPts val="0"/>
              </a:spcBef>
              <a:spcAft>
                <a:spcPts val="0"/>
              </a:spcAft>
              <a:buClr>
                <a:schemeClr val="dk1"/>
              </a:buClr>
              <a:buSzPts val="1300"/>
              <a:buChar char="●"/>
            </a:pPr>
            <a:r>
              <a:rPr lang="en" sz="1300">
                <a:solidFill>
                  <a:schemeClr val="dk1"/>
                </a:solidFill>
                <a:highlight>
                  <a:schemeClr val="lt1"/>
                </a:highlight>
                <a:latin typeface="Comfortaa"/>
                <a:ea typeface="Comfortaa"/>
                <a:cs typeface="Comfortaa"/>
                <a:sym typeface="Comfortaa"/>
              </a:rPr>
              <a:t>Understand risks Summit County faces in relation to climate change and how those risks are influenced by land use decisions. </a:t>
            </a:r>
            <a:endParaRPr sz="1300">
              <a:solidFill>
                <a:schemeClr val="dk1"/>
              </a:solidFill>
              <a:highlight>
                <a:schemeClr val="lt1"/>
              </a:highlight>
              <a:latin typeface="Comfortaa"/>
              <a:ea typeface="Comfortaa"/>
              <a:cs typeface="Comfortaa"/>
              <a:sym typeface="Comfortaa"/>
            </a:endParaRPr>
          </a:p>
          <a:p>
            <a:pPr indent="-311150" lvl="0" marL="914400" rtl="0" algn="l">
              <a:lnSpc>
                <a:spcPct val="115000"/>
              </a:lnSpc>
              <a:spcBef>
                <a:spcPts val="0"/>
              </a:spcBef>
              <a:spcAft>
                <a:spcPts val="0"/>
              </a:spcAft>
              <a:buClr>
                <a:schemeClr val="dk1"/>
              </a:buClr>
              <a:buSzPts val="1300"/>
              <a:buChar char="●"/>
            </a:pPr>
            <a:r>
              <a:rPr lang="en" sz="1300">
                <a:solidFill>
                  <a:schemeClr val="dk1"/>
                </a:solidFill>
                <a:highlight>
                  <a:schemeClr val="lt1"/>
                </a:highlight>
                <a:latin typeface="Comfortaa"/>
                <a:ea typeface="Comfortaa"/>
                <a:cs typeface="Comfortaa"/>
                <a:sym typeface="Comfortaa"/>
              </a:rPr>
              <a:t>Practice applying tools to integrate a sustainability lens into decision making</a:t>
            </a:r>
            <a:endParaRPr sz="300">
              <a:solidFill>
                <a:schemeClr val="dk1"/>
              </a:solidFill>
              <a:latin typeface="Comfortaa"/>
              <a:ea typeface="Comfortaa"/>
              <a:cs typeface="Comfortaa"/>
              <a:sym typeface="Comforta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60" name="Shape 160"/>
        <p:cNvGrpSpPr/>
        <p:nvPr/>
      </p:nvGrpSpPr>
      <p:grpSpPr>
        <a:xfrm>
          <a:off x="0" y="0"/>
          <a:ext cx="0" cy="0"/>
          <a:chOff x="0" y="0"/>
          <a:chExt cx="0" cy="0"/>
        </a:xfrm>
      </p:grpSpPr>
      <p:sp>
        <p:nvSpPr>
          <p:cNvPr id="161" name="Google Shape;161;p30"/>
          <p:cNvSpPr txBox="1"/>
          <p:nvPr>
            <p:ph type="title"/>
          </p:nvPr>
        </p:nvSpPr>
        <p:spPr>
          <a:xfrm>
            <a:off x="1039061" y="524220"/>
            <a:ext cx="7065900" cy="17736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FFFFF0"/>
              </a:buClr>
              <a:buSzPts val="2700"/>
              <a:buFont typeface="Calibri"/>
              <a:buNone/>
            </a:pPr>
            <a:r>
              <a:rPr b="1" lang="en" sz="2700">
                <a:solidFill>
                  <a:schemeClr val="dk2"/>
                </a:solidFill>
                <a:latin typeface="Calibri"/>
                <a:ea typeface="Calibri"/>
                <a:cs typeface="Calibri"/>
                <a:sym typeface="Calibri"/>
              </a:rPr>
              <a:t>Community Planning Lab Week 8</a:t>
            </a:r>
            <a:br>
              <a:rPr b="1" lang="en" sz="2700">
                <a:solidFill>
                  <a:schemeClr val="dk2"/>
                </a:solidFill>
                <a:latin typeface="Calibri"/>
                <a:ea typeface="Calibri"/>
                <a:cs typeface="Calibri"/>
                <a:sym typeface="Calibri"/>
              </a:rPr>
            </a:br>
            <a:r>
              <a:rPr b="1" lang="en">
                <a:solidFill>
                  <a:schemeClr val="dk2"/>
                </a:solidFill>
                <a:latin typeface="Calibri"/>
                <a:ea typeface="Calibri"/>
                <a:cs typeface="Calibri"/>
                <a:sym typeface="Calibri"/>
              </a:rPr>
              <a:t>Sustainable Development</a:t>
            </a:r>
            <a:endParaRPr b="1" sz="5400">
              <a:solidFill>
                <a:schemeClr val="dk2"/>
              </a:solidFill>
              <a:latin typeface="Calibri"/>
              <a:ea typeface="Calibri"/>
              <a:cs typeface="Calibri"/>
              <a:sym typeface="Calibri"/>
            </a:endParaRPr>
          </a:p>
        </p:txBody>
      </p:sp>
      <p:sp>
        <p:nvSpPr>
          <p:cNvPr id="162" name="Google Shape;162;p30"/>
          <p:cNvSpPr txBox="1"/>
          <p:nvPr>
            <p:ph idx="1" type="body"/>
          </p:nvPr>
        </p:nvSpPr>
        <p:spPr>
          <a:xfrm>
            <a:off x="2289150" y="2421508"/>
            <a:ext cx="4565700" cy="703500"/>
          </a:xfrm>
          <a:prstGeom prst="rect">
            <a:avLst/>
          </a:prstGeom>
          <a:noFill/>
          <a:ln>
            <a:noFill/>
          </a:ln>
        </p:spPr>
        <p:txBody>
          <a:bodyPr anchorCtr="0" anchor="t" bIns="34275" lIns="68575" spcFirstLastPara="1" rIns="68575" wrap="square" tIns="34275">
            <a:normAutofit/>
          </a:bodyPr>
          <a:lstStyle/>
          <a:p>
            <a:pPr indent="0" lvl="0" marL="0" rtl="0" algn="ctr">
              <a:lnSpc>
                <a:spcPct val="100000"/>
              </a:lnSpc>
              <a:spcBef>
                <a:spcPts val="0"/>
              </a:spcBef>
              <a:spcAft>
                <a:spcPts val="0"/>
              </a:spcAft>
              <a:buClr>
                <a:srgbClr val="FFFFF0"/>
              </a:buClr>
              <a:buSzPts val="1800"/>
              <a:buNone/>
            </a:pPr>
            <a:r>
              <a:rPr lang="en" sz="1800">
                <a:solidFill>
                  <a:schemeClr val="dk2"/>
                </a:solidFill>
                <a:latin typeface="Calibri"/>
                <a:ea typeface="Calibri"/>
                <a:cs typeface="Calibri"/>
                <a:sym typeface="Calibri"/>
              </a:rPr>
              <a:t>April 29, 2024</a:t>
            </a:r>
            <a:endParaRPr>
              <a:solidFill>
                <a:schemeClr val="dk2"/>
              </a:solidFill>
              <a:latin typeface="Calibri"/>
              <a:ea typeface="Calibri"/>
              <a:cs typeface="Calibri"/>
              <a:sym typeface="Calibri"/>
            </a:endParaRPr>
          </a:p>
          <a:p>
            <a:pPr indent="0" lvl="0" marL="0" rtl="0" algn="ctr">
              <a:lnSpc>
                <a:spcPct val="100000"/>
              </a:lnSpc>
              <a:spcBef>
                <a:spcPts val="0"/>
              </a:spcBef>
              <a:spcAft>
                <a:spcPts val="0"/>
              </a:spcAft>
              <a:buClr>
                <a:srgbClr val="FFFFF0"/>
              </a:buClr>
              <a:buSzPts val="1800"/>
              <a:buNone/>
            </a:pPr>
            <a:r>
              <a:rPr lang="en" sz="1800">
                <a:solidFill>
                  <a:schemeClr val="dk2"/>
                </a:solidFill>
                <a:latin typeface="Calibri"/>
                <a:ea typeface="Calibri"/>
                <a:cs typeface="Calibri"/>
                <a:sym typeface="Calibri"/>
              </a:rPr>
              <a:t>Emily Quinton, Sustainability Program Manager</a:t>
            </a:r>
            <a:endParaRPr sz="1800">
              <a:solidFill>
                <a:schemeClr val="dk2"/>
              </a:solidFill>
              <a:latin typeface="Calibri"/>
              <a:ea typeface="Calibri"/>
              <a:cs typeface="Calibri"/>
              <a:sym typeface="Calibri"/>
            </a:endParaRPr>
          </a:p>
        </p:txBody>
      </p:sp>
      <p:pic>
        <p:nvPicPr>
          <p:cNvPr id="163" name="Google Shape;163;p30"/>
          <p:cNvPicPr preferRelativeResize="0"/>
          <p:nvPr/>
        </p:nvPicPr>
        <p:blipFill rotWithShape="1">
          <a:blip r:embed="rId3">
            <a:alphaModFix/>
          </a:blip>
          <a:srcRect b="11488" l="9208" r="9225" t="15662"/>
          <a:stretch/>
        </p:blipFill>
        <p:spPr>
          <a:xfrm>
            <a:off x="2816597" y="3319688"/>
            <a:ext cx="3510845" cy="156783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66"/>
          <p:cNvSpPr txBox="1"/>
          <p:nvPr>
            <p:ph type="title"/>
          </p:nvPr>
        </p:nvSpPr>
        <p:spPr>
          <a:xfrm>
            <a:off x="311700" y="2601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43569"/>
              <a:buFont typeface="Arial"/>
              <a:buNone/>
            </a:pPr>
            <a:r>
              <a:rPr lang="en" sz="2272" u="sng">
                <a:latin typeface="Comfortaa"/>
                <a:ea typeface="Comfortaa"/>
                <a:cs typeface="Comfortaa"/>
                <a:sym typeface="Comfortaa"/>
              </a:rPr>
              <a:t>Final Project Outline </a:t>
            </a:r>
            <a:endParaRPr sz="2742"/>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486" name="Google Shape;486;p66"/>
          <p:cNvSpPr txBox="1"/>
          <p:nvPr>
            <p:ph idx="1" type="body"/>
          </p:nvPr>
        </p:nvSpPr>
        <p:spPr>
          <a:xfrm>
            <a:off x="311700" y="889075"/>
            <a:ext cx="8520600" cy="4144500"/>
          </a:xfrm>
          <a:prstGeom prst="rect">
            <a:avLst/>
          </a:prstGeom>
        </p:spPr>
        <p:txBody>
          <a:bodyPr anchorCtr="0" anchor="t" bIns="91425" lIns="91425" spcFirstLastPara="1" rIns="91425" wrap="square" tIns="91425">
            <a:normAutofit fontScale="25000" lnSpcReduction="20000"/>
          </a:bodyPr>
          <a:lstStyle/>
          <a:p>
            <a:pPr indent="-311150" lvl="0" marL="457200" rtl="0" algn="l">
              <a:spcBef>
                <a:spcPts val="0"/>
              </a:spcBef>
              <a:spcAft>
                <a:spcPts val="0"/>
              </a:spcAft>
              <a:buClr>
                <a:schemeClr val="dk1"/>
              </a:buClr>
              <a:buSzPct val="100000"/>
              <a:buFont typeface="Comfortaa"/>
              <a:buChar char="-"/>
            </a:pPr>
            <a:r>
              <a:rPr lang="en" sz="5200" u="sng">
                <a:solidFill>
                  <a:schemeClr val="dk1"/>
                </a:solidFill>
                <a:highlight>
                  <a:srgbClr val="FFFFFF"/>
                </a:highlight>
                <a:latin typeface="Comfortaa"/>
                <a:ea typeface="Comfortaa"/>
                <a:cs typeface="Comfortaa"/>
                <a:sym typeface="Comfortaa"/>
              </a:rPr>
              <a:t>Example Presentation Outline for Projects</a:t>
            </a:r>
            <a:r>
              <a:rPr lang="en" sz="5200">
                <a:solidFill>
                  <a:schemeClr val="dk1"/>
                </a:solidFill>
                <a:highlight>
                  <a:srgbClr val="FFFFFF"/>
                </a:highlight>
                <a:latin typeface="Comfortaa"/>
                <a:ea typeface="Comfortaa"/>
                <a:cs typeface="Comfortaa"/>
                <a:sym typeface="Comfortaa"/>
              </a:rPr>
              <a:t>:</a:t>
            </a:r>
            <a:endParaRPr sz="5200">
              <a:solidFill>
                <a:schemeClr val="dk1"/>
              </a:solidFill>
              <a:highlight>
                <a:srgbClr val="FFFFFF"/>
              </a:highlight>
              <a:latin typeface="Comfortaa"/>
              <a:ea typeface="Comfortaa"/>
              <a:cs typeface="Comfortaa"/>
              <a:sym typeface="Comfortaa"/>
            </a:endParaRPr>
          </a:p>
          <a:p>
            <a:pPr indent="-311150" lvl="1" marL="914400" rtl="0" algn="l">
              <a:spcBef>
                <a:spcPts val="0"/>
              </a:spcBef>
              <a:spcAft>
                <a:spcPts val="0"/>
              </a:spcAft>
              <a:buClr>
                <a:schemeClr val="dk1"/>
              </a:buClr>
              <a:buSzPct val="100000"/>
              <a:buFont typeface="Comfortaa"/>
              <a:buChar char="-"/>
            </a:pPr>
            <a:r>
              <a:rPr b="1" lang="en" sz="5200">
                <a:solidFill>
                  <a:schemeClr val="dk1"/>
                </a:solidFill>
                <a:highlight>
                  <a:srgbClr val="FFFFFF"/>
                </a:highlight>
                <a:latin typeface="Comfortaa"/>
                <a:ea typeface="Comfortaa"/>
                <a:cs typeface="Comfortaa"/>
                <a:sym typeface="Comfortaa"/>
              </a:rPr>
              <a:t>Lead In</a:t>
            </a:r>
            <a:endParaRPr b="1" sz="5200">
              <a:solidFill>
                <a:schemeClr val="dk1"/>
              </a:solidFill>
              <a:highlight>
                <a:srgbClr val="FFFFFF"/>
              </a:highlight>
              <a:latin typeface="Comfortaa"/>
              <a:ea typeface="Comfortaa"/>
              <a:cs typeface="Comfortaa"/>
              <a:sym typeface="Comfortaa"/>
            </a:endParaRPr>
          </a:p>
          <a:p>
            <a:pPr indent="-311150" lvl="2" marL="1371600" rtl="0" algn="l">
              <a:spcBef>
                <a:spcPts val="0"/>
              </a:spcBef>
              <a:spcAft>
                <a:spcPts val="0"/>
              </a:spcAft>
              <a:buClr>
                <a:schemeClr val="dk1"/>
              </a:buClr>
              <a:buSzPct val="100000"/>
              <a:buFont typeface="Comfortaa"/>
              <a:buChar char="-"/>
            </a:pPr>
            <a:r>
              <a:rPr lang="en" sz="5200">
                <a:solidFill>
                  <a:schemeClr val="dk1"/>
                </a:solidFill>
                <a:highlight>
                  <a:srgbClr val="FFFFFF"/>
                </a:highlight>
                <a:latin typeface="Comfortaa"/>
                <a:ea typeface="Comfortaa"/>
                <a:cs typeface="Comfortaa"/>
                <a:sym typeface="Comfortaa"/>
              </a:rPr>
              <a:t>State the Issue – problem or opportunity</a:t>
            </a:r>
            <a:endParaRPr sz="5200">
              <a:solidFill>
                <a:schemeClr val="dk1"/>
              </a:solidFill>
              <a:highlight>
                <a:srgbClr val="FFFFFF"/>
              </a:highlight>
              <a:latin typeface="Comfortaa"/>
              <a:ea typeface="Comfortaa"/>
              <a:cs typeface="Comfortaa"/>
              <a:sym typeface="Comfortaa"/>
            </a:endParaRPr>
          </a:p>
          <a:p>
            <a:pPr indent="-311150" lvl="2" marL="1371600" rtl="0" algn="l">
              <a:spcBef>
                <a:spcPts val="0"/>
              </a:spcBef>
              <a:spcAft>
                <a:spcPts val="0"/>
              </a:spcAft>
              <a:buClr>
                <a:schemeClr val="dk1"/>
              </a:buClr>
              <a:buSzPct val="100000"/>
              <a:buFont typeface="Comfortaa"/>
              <a:buChar char="-"/>
            </a:pPr>
            <a:r>
              <a:rPr lang="en" sz="5200">
                <a:solidFill>
                  <a:schemeClr val="dk1"/>
                </a:solidFill>
                <a:highlight>
                  <a:srgbClr val="FFFFFF"/>
                </a:highlight>
                <a:latin typeface="Comfortaa"/>
                <a:ea typeface="Comfortaa"/>
                <a:cs typeface="Comfortaa"/>
                <a:sym typeface="Comfortaa"/>
              </a:rPr>
              <a:t>Show a photo or short video</a:t>
            </a:r>
            <a:endParaRPr sz="5200">
              <a:solidFill>
                <a:schemeClr val="dk1"/>
              </a:solidFill>
              <a:highlight>
                <a:srgbClr val="FFFFFF"/>
              </a:highlight>
              <a:latin typeface="Comfortaa"/>
              <a:ea typeface="Comfortaa"/>
              <a:cs typeface="Comfortaa"/>
              <a:sym typeface="Comfortaa"/>
            </a:endParaRPr>
          </a:p>
          <a:p>
            <a:pPr indent="-311150" lvl="0" marL="914400" rtl="0" algn="l">
              <a:spcBef>
                <a:spcPts val="0"/>
              </a:spcBef>
              <a:spcAft>
                <a:spcPts val="0"/>
              </a:spcAft>
              <a:buClr>
                <a:schemeClr val="dk1"/>
              </a:buClr>
              <a:buSzPct val="100000"/>
              <a:buFont typeface="Comfortaa"/>
              <a:buChar char="-"/>
            </a:pPr>
            <a:r>
              <a:rPr b="1" lang="en" sz="5200">
                <a:solidFill>
                  <a:schemeClr val="dk1"/>
                </a:solidFill>
                <a:highlight>
                  <a:srgbClr val="FFFFFF"/>
                </a:highlight>
                <a:latin typeface="Comfortaa"/>
                <a:ea typeface="Comfortaa"/>
                <a:cs typeface="Comfortaa"/>
                <a:sym typeface="Comfortaa"/>
              </a:rPr>
              <a:t>Context</a:t>
            </a:r>
            <a:endParaRPr b="1" sz="5200">
              <a:solidFill>
                <a:schemeClr val="dk1"/>
              </a:solidFill>
              <a:highlight>
                <a:srgbClr val="FFFFFF"/>
              </a:highlight>
              <a:latin typeface="Comfortaa"/>
              <a:ea typeface="Comfortaa"/>
              <a:cs typeface="Comfortaa"/>
              <a:sym typeface="Comfortaa"/>
            </a:endParaRPr>
          </a:p>
          <a:p>
            <a:pPr indent="-311150" lvl="1" marL="1371600" rtl="0" algn="l">
              <a:spcBef>
                <a:spcPts val="0"/>
              </a:spcBef>
              <a:spcAft>
                <a:spcPts val="0"/>
              </a:spcAft>
              <a:buClr>
                <a:schemeClr val="dk1"/>
              </a:buClr>
              <a:buSzPct val="100000"/>
              <a:buFont typeface="Comfortaa"/>
              <a:buChar char="-"/>
            </a:pPr>
            <a:r>
              <a:rPr lang="en" sz="5200">
                <a:solidFill>
                  <a:schemeClr val="dk1"/>
                </a:solidFill>
                <a:highlight>
                  <a:srgbClr val="FFFFFF"/>
                </a:highlight>
                <a:latin typeface="Comfortaa"/>
                <a:ea typeface="Comfortaa"/>
                <a:cs typeface="Comfortaa"/>
                <a:sym typeface="Comfortaa"/>
              </a:rPr>
              <a:t>Where does it come from?</a:t>
            </a:r>
            <a:endParaRPr sz="5200">
              <a:solidFill>
                <a:schemeClr val="dk1"/>
              </a:solidFill>
              <a:highlight>
                <a:srgbClr val="FFFFFF"/>
              </a:highlight>
              <a:latin typeface="Comfortaa"/>
              <a:ea typeface="Comfortaa"/>
              <a:cs typeface="Comfortaa"/>
              <a:sym typeface="Comfortaa"/>
            </a:endParaRPr>
          </a:p>
          <a:p>
            <a:pPr indent="-311150" lvl="1" marL="1371600" rtl="0" algn="l">
              <a:spcBef>
                <a:spcPts val="0"/>
              </a:spcBef>
              <a:spcAft>
                <a:spcPts val="0"/>
              </a:spcAft>
              <a:buClr>
                <a:schemeClr val="dk1"/>
              </a:buClr>
              <a:buSzPct val="100000"/>
              <a:buFont typeface="Comfortaa"/>
              <a:buChar char="-"/>
            </a:pPr>
            <a:r>
              <a:rPr lang="en" sz="5200">
                <a:solidFill>
                  <a:schemeClr val="dk1"/>
                </a:solidFill>
                <a:highlight>
                  <a:srgbClr val="FFFFFF"/>
                </a:highlight>
                <a:latin typeface="Comfortaa"/>
                <a:ea typeface="Comfortaa"/>
                <a:cs typeface="Comfortaa"/>
                <a:sym typeface="Comfortaa"/>
              </a:rPr>
              <a:t>Are there known causes or contributors?</a:t>
            </a:r>
            <a:endParaRPr sz="5200">
              <a:solidFill>
                <a:schemeClr val="dk1"/>
              </a:solidFill>
              <a:highlight>
                <a:srgbClr val="FFFFFF"/>
              </a:highlight>
              <a:latin typeface="Comfortaa"/>
              <a:ea typeface="Comfortaa"/>
              <a:cs typeface="Comfortaa"/>
              <a:sym typeface="Comfortaa"/>
            </a:endParaRPr>
          </a:p>
          <a:p>
            <a:pPr indent="-311150" lvl="1" marL="1371600" rtl="0" algn="l">
              <a:spcBef>
                <a:spcPts val="0"/>
              </a:spcBef>
              <a:spcAft>
                <a:spcPts val="0"/>
              </a:spcAft>
              <a:buClr>
                <a:schemeClr val="dk1"/>
              </a:buClr>
              <a:buSzPct val="100000"/>
              <a:buFont typeface="Comfortaa"/>
              <a:buChar char="-"/>
            </a:pPr>
            <a:r>
              <a:rPr lang="en" sz="5200">
                <a:solidFill>
                  <a:schemeClr val="dk1"/>
                </a:solidFill>
                <a:highlight>
                  <a:srgbClr val="FFFFFF"/>
                </a:highlight>
                <a:latin typeface="Comfortaa"/>
                <a:ea typeface="Comfortaa"/>
                <a:cs typeface="Comfortaa"/>
                <a:sym typeface="Comfortaa"/>
              </a:rPr>
              <a:t>Does it have a long history?</a:t>
            </a:r>
            <a:endParaRPr sz="5200">
              <a:solidFill>
                <a:schemeClr val="dk1"/>
              </a:solidFill>
              <a:highlight>
                <a:srgbClr val="FFFFFF"/>
              </a:highlight>
              <a:latin typeface="Comfortaa"/>
              <a:ea typeface="Comfortaa"/>
              <a:cs typeface="Comfortaa"/>
              <a:sym typeface="Comfortaa"/>
            </a:endParaRPr>
          </a:p>
          <a:p>
            <a:pPr indent="-311150" lvl="0" marL="914400" rtl="0" algn="l">
              <a:spcBef>
                <a:spcPts val="0"/>
              </a:spcBef>
              <a:spcAft>
                <a:spcPts val="0"/>
              </a:spcAft>
              <a:buClr>
                <a:schemeClr val="dk1"/>
              </a:buClr>
              <a:buSzPct val="100000"/>
              <a:buFont typeface="Comfortaa"/>
              <a:buChar char="-"/>
            </a:pPr>
            <a:r>
              <a:rPr b="1" lang="en" sz="5200">
                <a:solidFill>
                  <a:schemeClr val="dk1"/>
                </a:solidFill>
                <a:highlight>
                  <a:srgbClr val="FFFFFF"/>
                </a:highlight>
                <a:latin typeface="Comfortaa"/>
                <a:ea typeface="Comfortaa"/>
                <a:cs typeface="Comfortaa"/>
                <a:sym typeface="Comfortaa"/>
              </a:rPr>
              <a:t>Value</a:t>
            </a:r>
            <a:endParaRPr b="1" sz="5200">
              <a:solidFill>
                <a:schemeClr val="dk1"/>
              </a:solidFill>
              <a:highlight>
                <a:srgbClr val="FFFFFF"/>
              </a:highlight>
              <a:latin typeface="Comfortaa"/>
              <a:ea typeface="Comfortaa"/>
              <a:cs typeface="Comfortaa"/>
              <a:sym typeface="Comfortaa"/>
            </a:endParaRPr>
          </a:p>
          <a:p>
            <a:pPr indent="-311150" lvl="1" marL="1371600" rtl="0" algn="l">
              <a:spcBef>
                <a:spcPts val="0"/>
              </a:spcBef>
              <a:spcAft>
                <a:spcPts val="0"/>
              </a:spcAft>
              <a:buClr>
                <a:schemeClr val="dk1"/>
              </a:buClr>
              <a:buSzPct val="100000"/>
              <a:buFont typeface="Comfortaa"/>
              <a:buChar char="-"/>
            </a:pPr>
            <a:r>
              <a:rPr lang="en" sz="5200">
                <a:solidFill>
                  <a:schemeClr val="dk1"/>
                </a:solidFill>
                <a:highlight>
                  <a:srgbClr val="FFFFFF"/>
                </a:highlight>
                <a:latin typeface="Comfortaa"/>
                <a:ea typeface="Comfortaa"/>
                <a:cs typeface="Comfortaa"/>
                <a:sym typeface="Comfortaa"/>
              </a:rPr>
              <a:t>Why does it matter?  What’s at stake?</a:t>
            </a:r>
            <a:endParaRPr sz="5200">
              <a:solidFill>
                <a:schemeClr val="dk1"/>
              </a:solidFill>
              <a:highlight>
                <a:srgbClr val="FFFFFF"/>
              </a:highlight>
              <a:latin typeface="Comfortaa"/>
              <a:ea typeface="Comfortaa"/>
              <a:cs typeface="Comfortaa"/>
              <a:sym typeface="Comfortaa"/>
            </a:endParaRPr>
          </a:p>
          <a:p>
            <a:pPr indent="-311150" lvl="1" marL="1371600" rtl="0" algn="l">
              <a:spcBef>
                <a:spcPts val="0"/>
              </a:spcBef>
              <a:spcAft>
                <a:spcPts val="0"/>
              </a:spcAft>
              <a:buClr>
                <a:schemeClr val="dk1"/>
              </a:buClr>
              <a:buSzPct val="100000"/>
              <a:buFont typeface="Comfortaa"/>
              <a:buChar char="-"/>
            </a:pPr>
            <a:r>
              <a:rPr lang="en" sz="5200">
                <a:solidFill>
                  <a:schemeClr val="dk1"/>
                </a:solidFill>
                <a:highlight>
                  <a:srgbClr val="FFFFFF"/>
                </a:highlight>
                <a:latin typeface="Comfortaa"/>
                <a:ea typeface="Comfortaa"/>
                <a:cs typeface="Comfortaa"/>
                <a:sym typeface="Comfortaa"/>
              </a:rPr>
              <a:t>Are people suffering because of it, or not getting something of value?</a:t>
            </a:r>
            <a:endParaRPr sz="5200">
              <a:solidFill>
                <a:schemeClr val="dk1"/>
              </a:solidFill>
              <a:highlight>
                <a:srgbClr val="FFFFFF"/>
              </a:highlight>
              <a:latin typeface="Comfortaa"/>
              <a:ea typeface="Comfortaa"/>
              <a:cs typeface="Comfortaa"/>
              <a:sym typeface="Comfortaa"/>
            </a:endParaRPr>
          </a:p>
          <a:p>
            <a:pPr indent="-311150" lvl="1" marL="1371600" rtl="0" algn="l">
              <a:spcBef>
                <a:spcPts val="0"/>
              </a:spcBef>
              <a:spcAft>
                <a:spcPts val="0"/>
              </a:spcAft>
              <a:buClr>
                <a:schemeClr val="dk1"/>
              </a:buClr>
              <a:buSzPct val="100000"/>
              <a:buFont typeface="Comfortaa"/>
              <a:buChar char="-"/>
            </a:pPr>
            <a:r>
              <a:rPr lang="en" sz="5200">
                <a:solidFill>
                  <a:schemeClr val="dk1"/>
                </a:solidFill>
                <a:highlight>
                  <a:srgbClr val="FFFFFF"/>
                </a:highlight>
                <a:latin typeface="Comfortaa"/>
                <a:ea typeface="Comfortaa"/>
                <a:cs typeface="Comfortaa"/>
                <a:sym typeface="Comfortaa"/>
              </a:rPr>
              <a:t>Who are these people?  Tell a story about one.  </a:t>
            </a:r>
            <a:endParaRPr sz="5200">
              <a:solidFill>
                <a:schemeClr val="dk1"/>
              </a:solidFill>
              <a:highlight>
                <a:srgbClr val="FFFFFF"/>
              </a:highlight>
              <a:latin typeface="Comfortaa"/>
              <a:ea typeface="Comfortaa"/>
              <a:cs typeface="Comfortaa"/>
              <a:sym typeface="Comfortaa"/>
            </a:endParaRPr>
          </a:p>
          <a:p>
            <a:pPr indent="-311150" lvl="0" marL="914400" rtl="0" algn="l">
              <a:spcBef>
                <a:spcPts val="0"/>
              </a:spcBef>
              <a:spcAft>
                <a:spcPts val="0"/>
              </a:spcAft>
              <a:buClr>
                <a:schemeClr val="dk1"/>
              </a:buClr>
              <a:buSzPct val="100000"/>
              <a:buFont typeface="Comfortaa"/>
              <a:buChar char="-"/>
            </a:pPr>
            <a:r>
              <a:rPr b="1" lang="en" sz="5200">
                <a:solidFill>
                  <a:schemeClr val="dk1"/>
                </a:solidFill>
                <a:highlight>
                  <a:srgbClr val="FFFFFF"/>
                </a:highlight>
                <a:latin typeface="Comfortaa"/>
                <a:ea typeface="Comfortaa"/>
                <a:cs typeface="Comfortaa"/>
                <a:sym typeface="Comfortaa"/>
              </a:rPr>
              <a:t>Solutions</a:t>
            </a:r>
            <a:endParaRPr b="1" sz="5200">
              <a:solidFill>
                <a:schemeClr val="dk1"/>
              </a:solidFill>
              <a:highlight>
                <a:srgbClr val="FFFFFF"/>
              </a:highlight>
              <a:latin typeface="Comfortaa"/>
              <a:ea typeface="Comfortaa"/>
              <a:cs typeface="Comfortaa"/>
              <a:sym typeface="Comfortaa"/>
            </a:endParaRPr>
          </a:p>
          <a:p>
            <a:pPr indent="-311150" lvl="1" marL="1371600" rtl="0" algn="l">
              <a:spcBef>
                <a:spcPts val="0"/>
              </a:spcBef>
              <a:spcAft>
                <a:spcPts val="0"/>
              </a:spcAft>
              <a:buClr>
                <a:schemeClr val="dk1"/>
              </a:buClr>
              <a:buSzPct val="100000"/>
              <a:buFont typeface="Comfortaa"/>
              <a:buChar char="-"/>
            </a:pPr>
            <a:r>
              <a:rPr lang="en" sz="5200">
                <a:solidFill>
                  <a:schemeClr val="dk1"/>
                </a:solidFill>
                <a:highlight>
                  <a:srgbClr val="FFFFFF"/>
                </a:highlight>
                <a:latin typeface="Comfortaa"/>
                <a:ea typeface="Comfortaa"/>
                <a:cs typeface="Comfortaa"/>
                <a:sym typeface="Comfortaa"/>
              </a:rPr>
              <a:t>What can be done about it?</a:t>
            </a:r>
            <a:endParaRPr sz="5200">
              <a:solidFill>
                <a:schemeClr val="dk1"/>
              </a:solidFill>
              <a:highlight>
                <a:srgbClr val="FFFFFF"/>
              </a:highlight>
              <a:latin typeface="Comfortaa"/>
              <a:ea typeface="Comfortaa"/>
              <a:cs typeface="Comfortaa"/>
              <a:sym typeface="Comfortaa"/>
            </a:endParaRPr>
          </a:p>
          <a:p>
            <a:pPr indent="-311150" lvl="1" marL="1371600" rtl="0" algn="l">
              <a:spcBef>
                <a:spcPts val="0"/>
              </a:spcBef>
              <a:spcAft>
                <a:spcPts val="0"/>
              </a:spcAft>
              <a:buClr>
                <a:schemeClr val="dk1"/>
              </a:buClr>
              <a:buSzPct val="100000"/>
              <a:buFont typeface="Comfortaa"/>
              <a:buChar char="-"/>
            </a:pPr>
            <a:r>
              <a:rPr lang="en" sz="5200">
                <a:solidFill>
                  <a:schemeClr val="dk1"/>
                </a:solidFill>
                <a:highlight>
                  <a:srgbClr val="FFFFFF"/>
                </a:highlight>
                <a:latin typeface="Comfortaa"/>
                <a:ea typeface="Comfortaa"/>
                <a:cs typeface="Comfortaa"/>
                <a:sym typeface="Comfortaa"/>
              </a:rPr>
              <a:t>Are there alternative ways to address it?</a:t>
            </a:r>
            <a:endParaRPr sz="5200">
              <a:solidFill>
                <a:schemeClr val="dk1"/>
              </a:solidFill>
              <a:highlight>
                <a:srgbClr val="FFFFFF"/>
              </a:highlight>
              <a:latin typeface="Comfortaa"/>
              <a:ea typeface="Comfortaa"/>
              <a:cs typeface="Comfortaa"/>
              <a:sym typeface="Comfortaa"/>
            </a:endParaRPr>
          </a:p>
          <a:p>
            <a:pPr indent="-311150" lvl="1" marL="1371600" rtl="0" algn="l">
              <a:spcBef>
                <a:spcPts val="0"/>
              </a:spcBef>
              <a:spcAft>
                <a:spcPts val="0"/>
              </a:spcAft>
              <a:buClr>
                <a:schemeClr val="dk1"/>
              </a:buClr>
              <a:buSzPct val="100000"/>
              <a:buFont typeface="Comfortaa"/>
              <a:buChar char="-"/>
            </a:pPr>
            <a:r>
              <a:rPr lang="en" sz="5200">
                <a:solidFill>
                  <a:schemeClr val="dk1"/>
                </a:solidFill>
                <a:highlight>
                  <a:srgbClr val="FFFFFF"/>
                </a:highlight>
                <a:latin typeface="Comfortaa"/>
                <a:ea typeface="Comfortaa"/>
                <a:cs typeface="Comfortaa"/>
                <a:sym typeface="Comfortaa"/>
              </a:rPr>
              <a:t>Which is best?  Why?</a:t>
            </a:r>
            <a:endParaRPr sz="5200">
              <a:solidFill>
                <a:schemeClr val="dk1"/>
              </a:solidFill>
              <a:highlight>
                <a:srgbClr val="FFFFFF"/>
              </a:highlight>
              <a:latin typeface="Comfortaa"/>
              <a:ea typeface="Comfortaa"/>
              <a:cs typeface="Comfortaa"/>
              <a:sym typeface="Comfortaa"/>
            </a:endParaRPr>
          </a:p>
          <a:p>
            <a:pPr indent="-311150" lvl="1" marL="1371600" rtl="0" algn="l">
              <a:spcBef>
                <a:spcPts val="0"/>
              </a:spcBef>
              <a:spcAft>
                <a:spcPts val="0"/>
              </a:spcAft>
              <a:buClr>
                <a:schemeClr val="dk1"/>
              </a:buClr>
              <a:buSzPct val="100000"/>
              <a:buFont typeface="Comfortaa"/>
              <a:buChar char="-"/>
            </a:pPr>
            <a:r>
              <a:rPr lang="en" sz="5200">
                <a:solidFill>
                  <a:schemeClr val="dk1"/>
                </a:solidFill>
                <a:highlight>
                  <a:srgbClr val="FFFFFF"/>
                </a:highlight>
                <a:latin typeface="Comfortaa"/>
                <a:ea typeface="Comfortaa"/>
                <a:cs typeface="Comfortaa"/>
                <a:sym typeface="Comfortaa"/>
              </a:rPr>
              <a:t>Show photos of examples of the best approach.</a:t>
            </a:r>
            <a:endParaRPr sz="5200">
              <a:solidFill>
                <a:schemeClr val="dk1"/>
              </a:solidFill>
              <a:highlight>
                <a:srgbClr val="FFFFFF"/>
              </a:highlight>
              <a:latin typeface="Comfortaa"/>
              <a:ea typeface="Comfortaa"/>
              <a:cs typeface="Comfortaa"/>
              <a:sym typeface="Comfortaa"/>
            </a:endParaRPr>
          </a:p>
          <a:p>
            <a:pPr indent="-311150" lvl="0" marL="914400" rtl="0" algn="l">
              <a:spcBef>
                <a:spcPts val="0"/>
              </a:spcBef>
              <a:spcAft>
                <a:spcPts val="0"/>
              </a:spcAft>
              <a:buClr>
                <a:schemeClr val="dk1"/>
              </a:buClr>
              <a:buSzPct val="100000"/>
              <a:buFont typeface="Comfortaa"/>
              <a:buChar char="-"/>
            </a:pPr>
            <a:r>
              <a:rPr b="1" lang="en" sz="5200">
                <a:solidFill>
                  <a:schemeClr val="dk1"/>
                </a:solidFill>
                <a:highlight>
                  <a:srgbClr val="FFFFFF"/>
                </a:highlight>
                <a:latin typeface="Comfortaa"/>
                <a:ea typeface="Comfortaa"/>
                <a:cs typeface="Comfortaa"/>
                <a:sym typeface="Comfortaa"/>
              </a:rPr>
              <a:t>Connection</a:t>
            </a:r>
            <a:endParaRPr b="1" sz="5200">
              <a:solidFill>
                <a:schemeClr val="dk1"/>
              </a:solidFill>
              <a:highlight>
                <a:srgbClr val="FFFFFF"/>
              </a:highlight>
              <a:latin typeface="Comfortaa"/>
              <a:ea typeface="Comfortaa"/>
              <a:cs typeface="Comfortaa"/>
              <a:sym typeface="Comfortaa"/>
            </a:endParaRPr>
          </a:p>
          <a:p>
            <a:pPr indent="-311150" lvl="1" marL="1371600" rtl="0" algn="l">
              <a:spcBef>
                <a:spcPts val="0"/>
              </a:spcBef>
              <a:spcAft>
                <a:spcPts val="0"/>
              </a:spcAft>
              <a:buClr>
                <a:schemeClr val="dk1"/>
              </a:buClr>
              <a:buSzPct val="100000"/>
              <a:buFont typeface="Comfortaa"/>
              <a:buChar char="-"/>
            </a:pPr>
            <a:r>
              <a:rPr lang="en" sz="5200">
                <a:solidFill>
                  <a:schemeClr val="dk1"/>
                </a:solidFill>
                <a:highlight>
                  <a:srgbClr val="FFFFFF"/>
                </a:highlight>
                <a:latin typeface="Comfortaa"/>
                <a:ea typeface="Comfortaa"/>
                <a:cs typeface="Comfortaa"/>
                <a:sym typeface="Comfortaa"/>
              </a:rPr>
              <a:t>Explain how doing that will solve the problem or take advantage of the opportunity</a:t>
            </a:r>
            <a:endParaRPr sz="5200">
              <a:solidFill>
                <a:schemeClr val="dk1"/>
              </a:solidFill>
              <a:highlight>
                <a:srgbClr val="FFFFFF"/>
              </a:highlight>
              <a:latin typeface="Comfortaa"/>
              <a:ea typeface="Comfortaa"/>
              <a:cs typeface="Comfortaa"/>
              <a:sym typeface="Comfortaa"/>
            </a:endParaRPr>
          </a:p>
          <a:p>
            <a:pPr indent="-311150" lvl="1" marL="1371600" rtl="0" algn="l">
              <a:spcBef>
                <a:spcPts val="0"/>
              </a:spcBef>
              <a:spcAft>
                <a:spcPts val="0"/>
              </a:spcAft>
              <a:buClr>
                <a:schemeClr val="dk1"/>
              </a:buClr>
              <a:buSzPct val="100000"/>
              <a:buFont typeface="Comfortaa"/>
              <a:buChar char="-"/>
            </a:pPr>
            <a:r>
              <a:rPr lang="en" sz="5200">
                <a:solidFill>
                  <a:schemeClr val="dk1"/>
                </a:solidFill>
                <a:highlight>
                  <a:srgbClr val="FFFFFF"/>
                </a:highlight>
                <a:latin typeface="Comfortaa"/>
                <a:ea typeface="Comfortaa"/>
                <a:cs typeface="Comfortaa"/>
                <a:sym typeface="Comfortaa"/>
              </a:rPr>
              <a:t>Tie the solution to the story </a:t>
            </a:r>
            <a:endParaRPr sz="5200">
              <a:solidFill>
                <a:schemeClr val="dk1"/>
              </a:solidFill>
              <a:highlight>
                <a:srgbClr val="FFFFFF"/>
              </a:highlight>
              <a:latin typeface="Comfortaa"/>
              <a:ea typeface="Comfortaa"/>
              <a:cs typeface="Comfortaa"/>
              <a:sym typeface="Comfortaa"/>
            </a:endParaRPr>
          </a:p>
          <a:p>
            <a:pPr indent="0" lvl="0" marL="0" rtl="0" algn="l">
              <a:lnSpc>
                <a:spcPct val="100000"/>
              </a:lnSpc>
              <a:spcBef>
                <a:spcPts val="700"/>
              </a:spcBef>
              <a:spcAft>
                <a:spcPts val="0"/>
              </a:spcAft>
              <a:buNone/>
            </a:pPr>
            <a:r>
              <a:t/>
            </a:r>
            <a:endParaRPr sz="2000">
              <a:solidFill>
                <a:srgbClr val="000000"/>
              </a:solidFill>
              <a:highlight>
                <a:srgbClr val="FFFFFF"/>
              </a:highlight>
              <a:latin typeface="Comfortaa"/>
              <a:ea typeface="Comfortaa"/>
              <a:cs typeface="Comfortaa"/>
              <a:sym typeface="Comfortaa"/>
            </a:endParaRPr>
          </a:p>
          <a:p>
            <a:pPr indent="0" lvl="0" marL="0" rtl="0" algn="l">
              <a:spcBef>
                <a:spcPts val="0"/>
              </a:spcBef>
              <a:spcAft>
                <a:spcPts val="1200"/>
              </a:spcAft>
              <a:buNone/>
            </a:pPr>
            <a:r>
              <a:t/>
            </a:r>
            <a:endParaRPr b="1">
              <a:solidFill>
                <a:srgbClr val="313948"/>
              </a:solidFill>
              <a:latin typeface="Comfortaa"/>
              <a:ea typeface="Comfortaa"/>
              <a:cs typeface="Comfortaa"/>
              <a:sym typeface="Comfortaa"/>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67"/>
          <p:cNvSpPr txBox="1"/>
          <p:nvPr>
            <p:ph idx="1" type="body"/>
          </p:nvPr>
        </p:nvSpPr>
        <p:spPr>
          <a:xfrm>
            <a:off x="311700" y="2675925"/>
            <a:ext cx="2295300" cy="21669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highlight>
                  <a:srgbClr val="FFFFFF"/>
                </a:highlight>
                <a:latin typeface="Old Standard TT"/>
                <a:ea typeface="Old Standard TT"/>
                <a:cs typeface="Old Standard TT"/>
                <a:sym typeface="Old Standard TT"/>
              </a:rPr>
              <a:t>Value</a:t>
            </a:r>
            <a:endParaRPr sz="2500"/>
          </a:p>
        </p:txBody>
      </p:sp>
      <p:sp>
        <p:nvSpPr>
          <p:cNvPr id="492" name="Google Shape;492;p67"/>
          <p:cNvSpPr txBox="1"/>
          <p:nvPr>
            <p:ph idx="1" type="body"/>
          </p:nvPr>
        </p:nvSpPr>
        <p:spPr>
          <a:xfrm>
            <a:off x="2607000" y="404925"/>
            <a:ext cx="3854700" cy="44379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ctr">
              <a:lnSpc>
                <a:spcPct val="100000"/>
              </a:lnSpc>
              <a:spcBef>
                <a:spcPts val="1200"/>
              </a:spcBef>
              <a:spcAft>
                <a:spcPts val="0"/>
              </a:spcAft>
              <a:buNone/>
            </a:pPr>
            <a:r>
              <a:rPr lang="en"/>
              <a:t>TITLE or QUESTION</a:t>
            </a:r>
            <a:endParaRPr/>
          </a:p>
          <a:p>
            <a:pPr indent="0" lvl="0" marL="0" rtl="0" algn="ctr">
              <a:lnSpc>
                <a:spcPct val="100000"/>
              </a:lnSpc>
              <a:spcBef>
                <a:spcPts val="0"/>
              </a:spcBef>
              <a:spcAft>
                <a:spcPts val="0"/>
              </a:spcAft>
              <a:buNone/>
            </a:pPr>
            <a:r>
              <a:rPr lang="en"/>
              <a:t>(Lead in)</a:t>
            </a:r>
            <a:endParaRPr/>
          </a:p>
        </p:txBody>
      </p:sp>
      <p:sp>
        <p:nvSpPr>
          <p:cNvPr id="493" name="Google Shape;493;p67"/>
          <p:cNvSpPr txBox="1"/>
          <p:nvPr>
            <p:ph idx="1" type="body"/>
          </p:nvPr>
        </p:nvSpPr>
        <p:spPr>
          <a:xfrm>
            <a:off x="311700" y="404925"/>
            <a:ext cx="2295300" cy="22710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highlight>
                  <a:srgbClr val="FFFFFF"/>
                </a:highlight>
                <a:latin typeface="Old Standard TT"/>
                <a:ea typeface="Old Standard TT"/>
                <a:cs typeface="Old Standard TT"/>
                <a:sym typeface="Old Standard TT"/>
              </a:rPr>
              <a:t>Context</a:t>
            </a:r>
            <a:endParaRPr sz="2500"/>
          </a:p>
        </p:txBody>
      </p:sp>
      <p:sp>
        <p:nvSpPr>
          <p:cNvPr id="494" name="Google Shape;494;p67"/>
          <p:cNvSpPr txBox="1"/>
          <p:nvPr>
            <p:ph idx="1" type="body"/>
          </p:nvPr>
        </p:nvSpPr>
        <p:spPr>
          <a:xfrm>
            <a:off x="6461700" y="2675925"/>
            <a:ext cx="2295300" cy="21669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highlight>
                  <a:srgbClr val="FFFFFF"/>
                </a:highlight>
                <a:latin typeface="Old Standard TT"/>
                <a:ea typeface="Old Standard TT"/>
                <a:cs typeface="Old Standard TT"/>
                <a:sym typeface="Old Standard TT"/>
              </a:rPr>
              <a:t>Connection</a:t>
            </a:r>
            <a:endParaRPr sz="2500"/>
          </a:p>
        </p:txBody>
      </p:sp>
      <p:sp>
        <p:nvSpPr>
          <p:cNvPr id="495" name="Google Shape;495;p67"/>
          <p:cNvSpPr txBox="1"/>
          <p:nvPr>
            <p:ph idx="1" type="body"/>
          </p:nvPr>
        </p:nvSpPr>
        <p:spPr>
          <a:xfrm>
            <a:off x="6461700" y="404925"/>
            <a:ext cx="2295300" cy="22710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highlight>
                  <a:srgbClr val="FFFFFF"/>
                </a:highlight>
                <a:latin typeface="Old Standard TT"/>
                <a:ea typeface="Old Standard TT"/>
                <a:cs typeface="Old Standard TT"/>
                <a:sym typeface="Old Standard TT"/>
              </a:rPr>
              <a:t>Solutions</a:t>
            </a:r>
            <a:endParaRPr sz="2500"/>
          </a:p>
        </p:txBody>
      </p:sp>
      <p:pic>
        <p:nvPicPr>
          <p:cNvPr id="496" name="Google Shape;496;p67"/>
          <p:cNvPicPr preferRelativeResize="0"/>
          <p:nvPr/>
        </p:nvPicPr>
        <p:blipFill>
          <a:blip r:embed="rId3">
            <a:alphaModFix/>
          </a:blip>
          <a:stretch>
            <a:fillRect/>
          </a:stretch>
        </p:blipFill>
        <p:spPr>
          <a:xfrm>
            <a:off x="3383837" y="1747225"/>
            <a:ext cx="2376327" cy="282292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6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2500" u="sng">
                <a:latin typeface="Comfortaa"/>
                <a:ea typeface="Comfortaa"/>
                <a:cs typeface="Comfortaa"/>
                <a:sym typeface="Comfortaa"/>
              </a:rPr>
              <a:t>For Next Class</a:t>
            </a:r>
            <a:endParaRPr sz="2500" u="sng">
              <a:latin typeface="Comfortaa"/>
              <a:ea typeface="Comfortaa"/>
              <a:cs typeface="Comfortaa"/>
              <a:sym typeface="Comfortaa"/>
            </a:endParaRPr>
          </a:p>
          <a:p>
            <a:pPr indent="0" lvl="0" marL="0" rtl="0" algn="ctr">
              <a:spcBef>
                <a:spcPts val="0"/>
              </a:spcBef>
              <a:spcAft>
                <a:spcPts val="0"/>
              </a:spcAft>
              <a:buNone/>
            </a:pPr>
            <a:r>
              <a:rPr lang="en" sz="1944">
                <a:highlight>
                  <a:schemeClr val="accent6"/>
                </a:highlight>
                <a:latin typeface="Comfortaa"/>
                <a:ea typeface="Comfortaa"/>
                <a:cs typeface="Comfortaa"/>
                <a:sym typeface="Comfortaa"/>
              </a:rPr>
              <a:t>Ledges Event Center in Coalville</a:t>
            </a:r>
            <a:endParaRPr sz="1944">
              <a:highlight>
                <a:schemeClr val="accent6"/>
              </a:highlight>
              <a:latin typeface="Comfortaa"/>
              <a:ea typeface="Comfortaa"/>
              <a:cs typeface="Comfortaa"/>
              <a:sym typeface="Comfortaa"/>
            </a:endParaRPr>
          </a:p>
        </p:txBody>
      </p:sp>
      <p:sp>
        <p:nvSpPr>
          <p:cNvPr id="502" name="Google Shape;502;p68"/>
          <p:cNvSpPr txBox="1"/>
          <p:nvPr/>
        </p:nvSpPr>
        <p:spPr>
          <a:xfrm>
            <a:off x="436050" y="1255550"/>
            <a:ext cx="8271900" cy="3686400"/>
          </a:xfrm>
          <a:prstGeom prst="rect">
            <a:avLst/>
          </a:prstGeom>
          <a:noFill/>
          <a:ln>
            <a:noFill/>
          </a:ln>
        </p:spPr>
        <p:txBody>
          <a:bodyPr anchorCtr="0" anchor="t" bIns="91425" lIns="91425" spcFirstLastPara="1" rIns="91425" wrap="square" tIns="91425">
            <a:spAutoFit/>
          </a:bodyPr>
          <a:lstStyle/>
          <a:p>
            <a:pPr indent="0" lvl="0" marL="0" marR="1524000" rtl="0" algn="l">
              <a:lnSpc>
                <a:spcPct val="100000"/>
              </a:lnSpc>
              <a:spcBef>
                <a:spcPts val="900"/>
              </a:spcBef>
              <a:spcAft>
                <a:spcPts val="0"/>
              </a:spcAft>
              <a:buNone/>
            </a:pPr>
            <a:r>
              <a:rPr b="1" lang="en" sz="2200">
                <a:solidFill>
                  <a:schemeClr val="dk1"/>
                </a:solidFill>
                <a:latin typeface="Comfortaa"/>
                <a:ea typeface="Comfortaa"/>
                <a:cs typeface="Comfortaa"/>
                <a:sym typeface="Comfortaa"/>
              </a:rPr>
              <a:t>REVIEW (videos from ULCT):</a:t>
            </a:r>
            <a:endParaRPr sz="1600">
              <a:solidFill>
                <a:schemeClr val="dk1"/>
              </a:solidFill>
              <a:highlight>
                <a:srgbClr val="F7F7F7"/>
              </a:highlight>
            </a:endParaRPr>
          </a:p>
          <a:p>
            <a:pPr indent="-342900" lvl="1" marL="914400" rtl="0" algn="l">
              <a:lnSpc>
                <a:spcPct val="100000"/>
              </a:lnSpc>
              <a:spcBef>
                <a:spcPts val="0"/>
              </a:spcBef>
              <a:spcAft>
                <a:spcPts val="0"/>
              </a:spcAft>
              <a:buClr>
                <a:schemeClr val="dk1"/>
              </a:buClr>
              <a:buSzPts val="1800"/>
              <a:buFont typeface="Comfortaa"/>
              <a:buChar char="-"/>
            </a:pPr>
            <a:r>
              <a:rPr lang="en" sz="1800">
                <a:solidFill>
                  <a:schemeClr val="dk1"/>
                </a:solidFill>
                <a:highlight>
                  <a:srgbClr val="F7F7F7"/>
                </a:highlight>
                <a:latin typeface="Comfortaa"/>
                <a:ea typeface="Comfortaa"/>
                <a:cs typeface="Comfortaa"/>
                <a:sym typeface="Comfortaa"/>
              </a:rPr>
              <a:t>What is property tax?</a:t>
            </a:r>
            <a:endParaRPr sz="1800">
              <a:solidFill>
                <a:schemeClr val="dk1"/>
              </a:solidFill>
              <a:highlight>
                <a:srgbClr val="F7F7F7"/>
              </a:highlight>
              <a:latin typeface="Comfortaa"/>
              <a:ea typeface="Comfortaa"/>
              <a:cs typeface="Comfortaa"/>
              <a:sym typeface="Comfortaa"/>
            </a:endParaRPr>
          </a:p>
          <a:p>
            <a:pPr indent="-342900" lvl="1" marL="914400" rtl="0" algn="l">
              <a:lnSpc>
                <a:spcPct val="100000"/>
              </a:lnSpc>
              <a:spcBef>
                <a:spcPts val="0"/>
              </a:spcBef>
              <a:spcAft>
                <a:spcPts val="0"/>
              </a:spcAft>
              <a:buClr>
                <a:schemeClr val="dk1"/>
              </a:buClr>
              <a:buSzPts val="1800"/>
              <a:buFont typeface="Comfortaa"/>
              <a:buChar char="-"/>
            </a:pPr>
            <a:r>
              <a:rPr lang="en" sz="1800">
                <a:solidFill>
                  <a:schemeClr val="dk1"/>
                </a:solidFill>
                <a:highlight>
                  <a:srgbClr val="F7F7F7"/>
                </a:highlight>
                <a:latin typeface="Comfortaa"/>
                <a:ea typeface="Comfortaa"/>
                <a:cs typeface="Comfortaa"/>
                <a:sym typeface="Comfortaa"/>
              </a:rPr>
              <a:t>What is sales tax?</a:t>
            </a:r>
            <a:endParaRPr sz="1800">
              <a:solidFill>
                <a:schemeClr val="dk1"/>
              </a:solidFill>
              <a:highlight>
                <a:srgbClr val="F7F7F7"/>
              </a:highlight>
              <a:latin typeface="Comfortaa"/>
              <a:ea typeface="Comfortaa"/>
              <a:cs typeface="Comfortaa"/>
              <a:sym typeface="Comfortaa"/>
            </a:endParaRPr>
          </a:p>
          <a:p>
            <a:pPr indent="-342900" lvl="1" marL="914400" rtl="0" algn="l">
              <a:lnSpc>
                <a:spcPct val="100000"/>
              </a:lnSpc>
              <a:spcBef>
                <a:spcPts val="0"/>
              </a:spcBef>
              <a:spcAft>
                <a:spcPts val="0"/>
              </a:spcAft>
              <a:buClr>
                <a:schemeClr val="dk1"/>
              </a:buClr>
              <a:buSzPts val="1800"/>
              <a:buFont typeface="Comfortaa"/>
              <a:buChar char="-"/>
            </a:pPr>
            <a:r>
              <a:rPr lang="en" sz="1800">
                <a:solidFill>
                  <a:schemeClr val="dk1"/>
                </a:solidFill>
                <a:highlight>
                  <a:srgbClr val="F7F7F7"/>
                </a:highlight>
                <a:latin typeface="Comfortaa"/>
                <a:ea typeface="Comfortaa"/>
                <a:cs typeface="Comfortaa"/>
                <a:sym typeface="Comfortaa"/>
              </a:rPr>
              <a:t>What is an impact fee?</a:t>
            </a:r>
            <a:endParaRPr sz="1800">
              <a:solidFill>
                <a:schemeClr val="dk1"/>
              </a:solidFill>
              <a:highlight>
                <a:srgbClr val="F7F7F7"/>
              </a:highlight>
              <a:latin typeface="Comfortaa"/>
              <a:ea typeface="Comfortaa"/>
              <a:cs typeface="Comfortaa"/>
              <a:sym typeface="Comfortaa"/>
            </a:endParaRPr>
          </a:p>
          <a:p>
            <a:pPr indent="0" lvl="0" marL="0" rtl="0" algn="l">
              <a:lnSpc>
                <a:spcPct val="100000"/>
              </a:lnSpc>
              <a:spcBef>
                <a:spcPts val="4200"/>
              </a:spcBef>
              <a:spcAft>
                <a:spcPts val="0"/>
              </a:spcAft>
              <a:buNone/>
            </a:pPr>
            <a:r>
              <a:rPr b="1" lang="en" sz="2200">
                <a:solidFill>
                  <a:schemeClr val="dk1"/>
                </a:solidFill>
                <a:highlight>
                  <a:srgbClr val="F7F7F7"/>
                </a:highlight>
                <a:latin typeface="Comfortaa"/>
                <a:ea typeface="Comfortaa"/>
                <a:cs typeface="Comfortaa"/>
                <a:sym typeface="Comfortaa"/>
              </a:rPr>
              <a:t>READ:</a:t>
            </a:r>
            <a:endParaRPr b="1" sz="2200">
              <a:solidFill>
                <a:schemeClr val="dk1"/>
              </a:solidFill>
              <a:highlight>
                <a:srgbClr val="F7F7F7"/>
              </a:highlight>
              <a:latin typeface="Comfortaa"/>
              <a:ea typeface="Comfortaa"/>
              <a:cs typeface="Comfortaa"/>
              <a:sym typeface="Comfortaa"/>
            </a:endParaRPr>
          </a:p>
          <a:p>
            <a:pPr indent="-342900" lvl="0" marL="457200" rtl="0" algn="l">
              <a:lnSpc>
                <a:spcPct val="100000"/>
              </a:lnSpc>
              <a:spcBef>
                <a:spcPts val="0"/>
              </a:spcBef>
              <a:spcAft>
                <a:spcPts val="0"/>
              </a:spcAft>
              <a:buClr>
                <a:schemeClr val="dk1"/>
              </a:buClr>
              <a:buSzPts val="1800"/>
              <a:buFont typeface="Comfortaa"/>
              <a:buChar char="-"/>
            </a:pPr>
            <a:r>
              <a:rPr lang="en" sz="1800">
                <a:solidFill>
                  <a:schemeClr val="dk1"/>
                </a:solidFill>
                <a:highlight>
                  <a:srgbClr val="F7F7F7"/>
                </a:highlight>
                <a:latin typeface="Comfortaa"/>
                <a:ea typeface="Comfortaa"/>
                <a:cs typeface="Comfortaa"/>
                <a:sym typeface="Comfortaa"/>
              </a:rPr>
              <a:t>Background to Budgets slide deck from the ULCT</a:t>
            </a:r>
            <a:endParaRPr sz="1800">
              <a:solidFill>
                <a:schemeClr val="dk1"/>
              </a:solidFill>
              <a:highlight>
                <a:srgbClr val="F7F7F7"/>
              </a:highlight>
              <a:latin typeface="Comfortaa"/>
              <a:ea typeface="Comfortaa"/>
              <a:cs typeface="Comfortaa"/>
              <a:sym typeface="Comfortaa"/>
            </a:endParaRPr>
          </a:p>
          <a:p>
            <a:pPr indent="-342900" lvl="0" marL="457200" rtl="0" algn="l">
              <a:lnSpc>
                <a:spcPct val="100000"/>
              </a:lnSpc>
              <a:spcBef>
                <a:spcPts val="0"/>
              </a:spcBef>
              <a:spcAft>
                <a:spcPts val="0"/>
              </a:spcAft>
              <a:buClr>
                <a:schemeClr val="dk1"/>
              </a:buClr>
              <a:buSzPts val="1800"/>
              <a:buFont typeface="Comfortaa"/>
              <a:buChar char="-"/>
            </a:pPr>
            <a:r>
              <a:rPr lang="en" sz="1800">
                <a:solidFill>
                  <a:schemeClr val="dk1"/>
                </a:solidFill>
                <a:highlight>
                  <a:srgbClr val="F7F7F7"/>
                </a:highlight>
                <a:latin typeface="Comfortaa"/>
                <a:ea typeface="Comfortaa"/>
                <a:cs typeface="Comfortaa"/>
                <a:sym typeface="Comfortaa"/>
              </a:rPr>
              <a:t>The State of Utah’s Travel &amp; Tourism Industry 2022 Report from Gardner Institute</a:t>
            </a:r>
            <a:endParaRPr sz="1800">
              <a:solidFill>
                <a:schemeClr val="dk1"/>
              </a:solidFill>
              <a:highlight>
                <a:srgbClr val="F7F7F7"/>
              </a:highlight>
              <a:latin typeface="Comfortaa"/>
              <a:ea typeface="Comfortaa"/>
              <a:cs typeface="Comfortaa"/>
              <a:sym typeface="Comfortaa"/>
            </a:endParaRPr>
          </a:p>
          <a:p>
            <a:pPr indent="0" lvl="0" marL="914400" marR="600240" rtl="0" algn="l">
              <a:spcBef>
                <a:spcPts val="900"/>
              </a:spcBef>
              <a:spcAft>
                <a:spcPts val="0"/>
              </a:spcAft>
              <a:buNone/>
            </a:pPr>
            <a:br>
              <a:rPr lang="en" sz="1600">
                <a:solidFill>
                  <a:srgbClr val="4F4651"/>
                </a:solidFill>
                <a:latin typeface="Comfortaa"/>
                <a:ea typeface="Comfortaa"/>
                <a:cs typeface="Comfortaa"/>
                <a:sym typeface="Comfortaa"/>
              </a:rPr>
            </a:br>
            <a:endParaRPr b="1" sz="1700">
              <a:solidFill>
                <a:srgbClr val="980000"/>
              </a:solidFill>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68" name="Shape 168"/>
        <p:cNvGrpSpPr/>
        <p:nvPr/>
      </p:nvGrpSpPr>
      <p:grpSpPr>
        <a:xfrm>
          <a:off x="0" y="0"/>
          <a:ext cx="0" cy="0"/>
          <a:chOff x="0" y="0"/>
          <a:chExt cx="0" cy="0"/>
        </a:xfrm>
      </p:grpSpPr>
      <p:sp>
        <p:nvSpPr>
          <p:cNvPr id="169" name="Google Shape;169;p31"/>
          <p:cNvSpPr txBox="1"/>
          <p:nvPr>
            <p:ph type="title"/>
          </p:nvPr>
        </p:nvSpPr>
        <p:spPr>
          <a:xfrm>
            <a:off x="4841400" y="362213"/>
            <a:ext cx="3505200" cy="7701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FFFFF0"/>
              </a:buClr>
              <a:buSzPts val="2700"/>
              <a:buFont typeface="Calibri"/>
              <a:buNone/>
            </a:pPr>
            <a:r>
              <a:rPr b="1" lang="en" sz="2700">
                <a:solidFill>
                  <a:schemeClr val="dk2"/>
                </a:solidFill>
                <a:latin typeface="Calibri"/>
                <a:ea typeface="Calibri"/>
                <a:cs typeface="Calibri"/>
                <a:sym typeface="Calibri"/>
              </a:rPr>
              <a:t>Outline</a:t>
            </a:r>
            <a:endParaRPr>
              <a:solidFill>
                <a:schemeClr val="dk2"/>
              </a:solidFill>
              <a:latin typeface="Calibri"/>
              <a:ea typeface="Calibri"/>
              <a:cs typeface="Calibri"/>
              <a:sym typeface="Calibri"/>
            </a:endParaRPr>
          </a:p>
        </p:txBody>
      </p:sp>
      <p:sp>
        <p:nvSpPr>
          <p:cNvPr id="170" name="Google Shape;170;p31"/>
          <p:cNvSpPr txBox="1"/>
          <p:nvPr>
            <p:ph idx="1" type="body"/>
          </p:nvPr>
        </p:nvSpPr>
        <p:spPr>
          <a:xfrm>
            <a:off x="4985719" y="1190381"/>
            <a:ext cx="3630000" cy="2640900"/>
          </a:xfrm>
          <a:prstGeom prst="rect">
            <a:avLst/>
          </a:prstGeom>
          <a:noFill/>
          <a:ln>
            <a:noFill/>
          </a:ln>
        </p:spPr>
        <p:txBody>
          <a:bodyPr anchorCtr="0" anchor="t" bIns="34275" lIns="68575" spcFirstLastPara="1" rIns="68575" wrap="square" tIns="34275">
            <a:normAutofit/>
          </a:bodyPr>
          <a:lstStyle/>
          <a:p>
            <a:pPr indent="-146050" lvl="0" marL="177800" marR="0" rtl="0" algn="l">
              <a:lnSpc>
                <a:spcPct val="90000"/>
              </a:lnSpc>
              <a:spcBef>
                <a:spcPts val="800"/>
              </a:spcBef>
              <a:spcAft>
                <a:spcPts val="0"/>
              </a:spcAft>
              <a:buClr>
                <a:schemeClr val="dk2"/>
              </a:buClr>
              <a:buSzPts val="1500"/>
              <a:buFont typeface="Calibri"/>
              <a:buChar char="•"/>
            </a:pPr>
            <a:r>
              <a:rPr lang="en" sz="1500">
                <a:solidFill>
                  <a:schemeClr val="dk2"/>
                </a:solidFill>
                <a:latin typeface="Calibri"/>
                <a:ea typeface="Calibri"/>
                <a:cs typeface="Calibri"/>
                <a:sym typeface="Calibri"/>
              </a:rPr>
              <a:t>About Summit County sustainability</a:t>
            </a:r>
            <a:endParaRPr sz="1500">
              <a:solidFill>
                <a:schemeClr val="dk2"/>
              </a:solidFill>
              <a:latin typeface="Calibri"/>
              <a:ea typeface="Calibri"/>
              <a:cs typeface="Calibri"/>
              <a:sym typeface="Calibri"/>
            </a:endParaRPr>
          </a:p>
          <a:p>
            <a:pPr indent="-146050" lvl="0" marL="177800" marR="0" rtl="0" algn="l">
              <a:lnSpc>
                <a:spcPct val="90000"/>
              </a:lnSpc>
              <a:spcBef>
                <a:spcPts val="800"/>
              </a:spcBef>
              <a:spcAft>
                <a:spcPts val="0"/>
              </a:spcAft>
              <a:buClr>
                <a:schemeClr val="dk2"/>
              </a:buClr>
              <a:buSzPts val="1500"/>
              <a:buFont typeface="Calibri"/>
              <a:buChar char="•"/>
            </a:pPr>
            <a:r>
              <a:rPr lang="en" sz="1500">
                <a:solidFill>
                  <a:schemeClr val="dk2"/>
                </a:solidFill>
                <a:latin typeface="Calibri"/>
                <a:ea typeface="Calibri"/>
                <a:cs typeface="Calibri"/>
                <a:sym typeface="Calibri"/>
              </a:rPr>
              <a:t>Setting the stage: what is sustainable development?*</a:t>
            </a:r>
            <a:endParaRPr sz="1500">
              <a:solidFill>
                <a:schemeClr val="dk2"/>
              </a:solidFill>
              <a:latin typeface="Calibri"/>
              <a:ea typeface="Calibri"/>
              <a:cs typeface="Calibri"/>
              <a:sym typeface="Calibri"/>
            </a:endParaRPr>
          </a:p>
          <a:p>
            <a:pPr indent="-146050" lvl="0" marL="177800" marR="0" rtl="0" algn="l">
              <a:lnSpc>
                <a:spcPct val="90000"/>
              </a:lnSpc>
              <a:spcBef>
                <a:spcPts val="800"/>
              </a:spcBef>
              <a:spcAft>
                <a:spcPts val="0"/>
              </a:spcAft>
              <a:buClr>
                <a:schemeClr val="dk2"/>
              </a:buClr>
              <a:buSzPts val="1500"/>
              <a:buFont typeface="Calibri"/>
              <a:buChar char="•"/>
            </a:pPr>
            <a:r>
              <a:rPr lang="en" sz="1500">
                <a:solidFill>
                  <a:schemeClr val="dk2"/>
                </a:solidFill>
                <a:latin typeface="Calibri"/>
                <a:ea typeface="Calibri"/>
                <a:cs typeface="Calibri"/>
                <a:sym typeface="Calibri"/>
              </a:rPr>
              <a:t>Sustainable development in Summit County code</a:t>
            </a:r>
            <a:endParaRPr sz="1500">
              <a:solidFill>
                <a:schemeClr val="dk2"/>
              </a:solidFill>
              <a:latin typeface="Calibri"/>
              <a:ea typeface="Calibri"/>
              <a:cs typeface="Calibri"/>
              <a:sym typeface="Calibri"/>
            </a:endParaRPr>
          </a:p>
          <a:p>
            <a:pPr indent="-146050" lvl="0" marL="177800" marR="0" rtl="0" algn="l">
              <a:lnSpc>
                <a:spcPct val="90000"/>
              </a:lnSpc>
              <a:spcBef>
                <a:spcPts val="800"/>
              </a:spcBef>
              <a:spcAft>
                <a:spcPts val="0"/>
              </a:spcAft>
              <a:buClr>
                <a:schemeClr val="dk2"/>
              </a:buClr>
              <a:buSzPts val="1500"/>
              <a:buFont typeface="Calibri"/>
              <a:buChar char="•"/>
            </a:pPr>
            <a:r>
              <a:rPr lang="en" sz="1500">
                <a:solidFill>
                  <a:schemeClr val="dk2"/>
                </a:solidFill>
                <a:latin typeface="Calibri"/>
                <a:ea typeface="Calibri"/>
                <a:cs typeface="Calibri"/>
                <a:sym typeface="Calibri"/>
              </a:rPr>
              <a:t>Intersections of sustainable development*</a:t>
            </a:r>
            <a:endParaRPr sz="1500">
              <a:solidFill>
                <a:schemeClr val="dk2"/>
              </a:solidFill>
              <a:latin typeface="Calibri"/>
              <a:ea typeface="Calibri"/>
              <a:cs typeface="Calibri"/>
              <a:sym typeface="Calibri"/>
            </a:endParaRPr>
          </a:p>
          <a:p>
            <a:pPr indent="-146050" lvl="0" marL="177800" marR="0" rtl="0" algn="l">
              <a:lnSpc>
                <a:spcPct val="90000"/>
              </a:lnSpc>
              <a:spcBef>
                <a:spcPts val="800"/>
              </a:spcBef>
              <a:spcAft>
                <a:spcPts val="0"/>
              </a:spcAft>
              <a:buClr>
                <a:schemeClr val="dk2"/>
              </a:buClr>
              <a:buSzPts val="1500"/>
              <a:buFont typeface="Calibri"/>
              <a:buChar char="•"/>
            </a:pPr>
            <a:r>
              <a:rPr lang="en" sz="1500">
                <a:solidFill>
                  <a:schemeClr val="dk2"/>
                </a:solidFill>
                <a:latin typeface="Calibri"/>
                <a:ea typeface="Calibri"/>
                <a:cs typeface="Calibri"/>
                <a:sym typeface="Calibri"/>
              </a:rPr>
              <a:t>Sustainable development toolbox</a:t>
            </a:r>
            <a:endParaRPr sz="1500">
              <a:solidFill>
                <a:schemeClr val="dk2"/>
              </a:solidFill>
              <a:latin typeface="Calibri"/>
              <a:ea typeface="Calibri"/>
              <a:cs typeface="Calibri"/>
              <a:sym typeface="Calibri"/>
            </a:endParaRPr>
          </a:p>
          <a:p>
            <a:pPr indent="-184150" lvl="1" marL="520700" marR="0" rtl="0" algn="l">
              <a:lnSpc>
                <a:spcPct val="90000"/>
              </a:lnSpc>
              <a:spcBef>
                <a:spcPts val="800"/>
              </a:spcBef>
              <a:spcAft>
                <a:spcPts val="0"/>
              </a:spcAft>
              <a:buClr>
                <a:schemeClr val="dk2"/>
              </a:buClr>
              <a:buSzPts val="1500"/>
              <a:buFont typeface="Calibri"/>
              <a:buChar char="•"/>
            </a:pPr>
            <a:r>
              <a:rPr lang="en" sz="1500">
                <a:solidFill>
                  <a:schemeClr val="dk2"/>
                </a:solidFill>
                <a:latin typeface="Calibri"/>
                <a:ea typeface="Calibri"/>
                <a:cs typeface="Calibri"/>
                <a:sym typeface="Calibri"/>
              </a:rPr>
              <a:t>Decision-making tools</a:t>
            </a:r>
            <a:endParaRPr sz="1500">
              <a:solidFill>
                <a:schemeClr val="dk2"/>
              </a:solidFill>
              <a:latin typeface="Calibri"/>
              <a:ea typeface="Calibri"/>
              <a:cs typeface="Calibri"/>
              <a:sym typeface="Calibri"/>
            </a:endParaRPr>
          </a:p>
          <a:p>
            <a:pPr indent="-184150" lvl="1" marL="520700" marR="0" rtl="0" algn="l">
              <a:lnSpc>
                <a:spcPct val="90000"/>
              </a:lnSpc>
              <a:spcBef>
                <a:spcPts val="800"/>
              </a:spcBef>
              <a:spcAft>
                <a:spcPts val="0"/>
              </a:spcAft>
              <a:buClr>
                <a:schemeClr val="dk2"/>
              </a:buClr>
              <a:buSzPts val="1500"/>
              <a:buFont typeface="Calibri"/>
              <a:buChar char="•"/>
            </a:pPr>
            <a:r>
              <a:rPr lang="en" sz="1500">
                <a:solidFill>
                  <a:schemeClr val="dk2"/>
                </a:solidFill>
                <a:latin typeface="Calibri"/>
                <a:ea typeface="Calibri"/>
                <a:cs typeface="Calibri"/>
                <a:sym typeface="Calibri"/>
              </a:rPr>
              <a:t>Land use tools*</a:t>
            </a:r>
            <a:endParaRPr sz="1500">
              <a:solidFill>
                <a:schemeClr val="dk2"/>
              </a:solidFill>
              <a:latin typeface="Calibri"/>
              <a:ea typeface="Calibri"/>
              <a:cs typeface="Calibri"/>
              <a:sym typeface="Calibri"/>
            </a:endParaRPr>
          </a:p>
        </p:txBody>
      </p:sp>
      <p:sp>
        <p:nvSpPr>
          <p:cNvPr id="171" name="Google Shape;171;p31"/>
          <p:cNvSpPr txBox="1"/>
          <p:nvPr>
            <p:ph type="title"/>
          </p:nvPr>
        </p:nvSpPr>
        <p:spPr>
          <a:xfrm>
            <a:off x="664969" y="362213"/>
            <a:ext cx="3505200" cy="7701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FFFFF0"/>
              </a:buClr>
              <a:buSzPts val="2700"/>
              <a:buFont typeface="Calibri"/>
              <a:buNone/>
            </a:pPr>
            <a:r>
              <a:rPr b="1" lang="en" sz="2700">
                <a:solidFill>
                  <a:schemeClr val="dk2"/>
                </a:solidFill>
                <a:latin typeface="Calibri"/>
                <a:ea typeface="Calibri"/>
                <a:cs typeface="Calibri"/>
                <a:sym typeface="Calibri"/>
              </a:rPr>
              <a:t>Learning Objectives</a:t>
            </a:r>
            <a:endParaRPr>
              <a:solidFill>
                <a:schemeClr val="dk2"/>
              </a:solidFill>
              <a:latin typeface="Calibri"/>
              <a:ea typeface="Calibri"/>
              <a:cs typeface="Calibri"/>
              <a:sym typeface="Calibri"/>
            </a:endParaRPr>
          </a:p>
        </p:txBody>
      </p:sp>
      <p:sp>
        <p:nvSpPr>
          <p:cNvPr id="172" name="Google Shape;172;p31"/>
          <p:cNvSpPr txBox="1"/>
          <p:nvPr>
            <p:ph idx="1" type="body"/>
          </p:nvPr>
        </p:nvSpPr>
        <p:spPr>
          <a:xfrm>
            <a:off x="363150" y="1190381"/>
            <a:ext cx="4340400" cy="337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800"/>
              </a:spcBef>
              <a:spcAft>
                <a:spcPts val="0"/>
              </a:spcAft>
              <a:buSzPts val="1400"/>
              <a:buNone/>
            </a:pPr>
            <a:r>
              <a:rPr lang="en" sz="1500">
                <a:solidFill>
                  <a:schemeClr val="dk2"/>
                </a:solidFill>
                <a:latin typeface="Calibri"/>
                <a:ea typeface="Calibri"/>
                <a:cs typeface="Calibri"/>
                <a:sym typeface="Calibri"/>
              </a:rPr>
              <a:t>Participants will be able to…</a:t>
            </a:r>
            <a:endParaRPr sz="1500">
              <a:solidFill>
                <a:schemeClr val="dk2"/>
              </a:solidFill>
              <a:latin typeface="Calibri"/>
              <a:ea typeface="Calibri"/>
              <a:cs typeface="Calibri"/>
              <a:sym typeface="Calibri"/>
            </a:endParaRPr>
          </a:p>
          <a:p>
            <a:pPr indent="-146050" lvl="0" marL="177800" marR="0" rtl="0" algn="l">
              <a:lnSpc>
                <a:spcPct val="90000"/>
              </a:lnSpc>
              <a:spcBef>
                <a:spcPts val="800"/>
              </a:spcBef>
              <a:spcAft>
                <a:spcPts val="0"/>
              </a:spcAft>
              <a:buClr>
                <a:schemeClr val="dk2"/>
              </a:buClr>
              <a:buSzPts val="1500"/>
              <a:buFont typeface="Calibri"/>
              <a:buChar char="•"/>
            </a:pPr>
            <a:r>
              <a:rPr lang="en" sz="1500">
                <a:solidFill>
                  <a:schemeClr val="dk2"/>
                </a:solidFill>
                <a:latin typeface="Calibri"/>
                <a:ea typeface="Calibri"/>
                <a:cs typeface="Calibri"/>
                <a:sym typeface="Calibri"/>
              </a:rPr>
              <a:t>Define sustainability and sustainable development</a:t>
            </a:r>
            <a:endParaRPr sz="1500">
              <a:solidFill>
                <a:schemeClr val="dk2"/>
              </a:solidFill>
              <a:latin typeface="Calibri"/>
              <a:ea typeface="Calibri"/>
              <a:cs typeface="Calibri"/>
              <a:sym typeface="Calibri"/>
            </a:endParaRPr>
          </a:p>
          <a:p>
            <a:pPr indent="-146050" lvl="0" marL="177800" marR="0" rtl="0" algn="l">
              <a:lnSpc>
                <a:spcPct val="90000"/>
              </a:lnSpc>
              <a:spcBef>
                <a:spcPts val="800"/>
              </a:spcBef>
              <a:spcAft>
                <a:spcPts val="0"/>
              </a:spcAft>
              <a:buClr>
                <a:schemeClr val="dk2"/>
              </a:buClr>
              <a:buSzPts val="1500"/>
              <a:buFont typeface="Calibri"/>
              <a:buChar char="•"/>
            </a:pPr>
            <a:r>
              <a:rPr lang="en" sz="1500">
                <a:solidFill>
                  <a:schemeClr val="dk2"/>
                </a:solidFill>
                <a:latin typeface="Calibri"/>
                <a:ea typeface="Calibri"/>
                <a:cs typeface="Calibri"/>
                <a:sym typeface="Calibri"/>
              </a:rPr>
              <a:t>Articulate the interconnections between sustainable development and public health</a:t>
            </a:r>
            <a:endParaRPr sz="1500">
              <a:solidFill>
                <a:schemeClr val="dk2"/>
              </a:solidFill>
              <a:latin typeface="Calibri"/>
              <a:ea typeface="Calibri"/>
              <a:cs typeface="Calibri"/>
              <a:sym typeface="Calibri"/>
            </a:endParaRPr>
          </a:p>
          <a:p>
            <a:pPr indent="-146050" lvl="0" marL="177800" marR="0" rtl="0" algn="l">
              <a:lnSpc>
                <a:spcPct val="90000"/>
              </a:lnSpc>
              <a:spcBef>
                <a:spcPts val="800"/>
              </a:spcBef>
              <a:spcAft>
                <a:spcPts val="0"/>
              </a:spcAft>
              <a:buClr>
                <a:schemeClr val="dk2"/>
              </a:buClr>
              <a:buSzPts val="1500"/>
              <a:buFont typeface="Calibri"/>
              <a:buChar char="•"/>
            </a:pPr>
            <a:r>
              <a:rPr lang="en" sz="1500">
                <a:solidFill>
                  <a:schemeClr val="dk2"/>
                </a:solidFill>
                <a:latin typeface="Calibri"/>
                <a:ea typeface="Calibri"/>
                <a:cs typeface="Calibri"/>
                <a:sym typeface="Calibri"/>
              </a:rPr>
              <a:t>Analyze the impact of land use decisions and planning processes on sustainability </a:t>
            </a:r>
            <a:endParaRPr sz="1500">
              <a:solidFill>
                <a:schemeClr val="dk2"/>
              </a:solidFill>
              <a:latin typeface="Calibri"/>
              <a:ea typeface="Calibri"/>
              <a:cs typeface="Calibri"/>
              <a:sym typeface="Calibri"/>
            </a:endParaRPr>
          </a:p>
          <a:p>
            <a:pPr indent="-146050" lvl="0" marL="177800" marR="0" rtl="0" algn="l">
              <a:lnSpc>
                <a:spcPct val="90000"/>
              </a:lnSpc>
              <a:spcBef>
                <a:spcPts val="800"/>
              </a:spcBef>
              <a:spcAft>
                <a:spcPts val="0"/>
              </a:spcAft>
              <a:buClr>
                <a:schemeClr val="dk2"/>
              </a:buClr>
              <a:buSzPts val="1500"/>
              <a:buFont typeface="Calibri"/>
              <a:buChar char="•"/>
            </a:pPr>
            <a:r>
              <a:rPr lang="en" sz="1500">
                <a:solidFill>
                  <a:schemeClr val="dk2"/>
                </a:solidFill>
                <a:latin typeface="Calibri"/>
                <a:ea typeface="Calibri"/>
                <a:cs typeface="Calibri"/>
                <a:sym typeface="Calibri"/>
              </a:rPr>
              <a:t>Understand risks Summit County faces in relation to climate change and how those risks are influenced by land use decisions</a:t>
            </a:r>
            <a:endParaRPr sz="1500">
              <a:solidFill>
                <a:schemeClr val="dk2"/>
              </a:solidFill>
              <a:latin typeface="Calibri"/>
              <a:ea typeface="Calibri"/>
              <a:cs typeface="Calibri"/>
              <a:sym typeface="Calibri"/>
            </a:endParaRPr>
          </a:p>
          <a:p>
            <a:pPr indent="-146050" lvl="0" marL="177800" marR="0" rtl="0" algn="l">
              <a:lnSpc>
                <a:spcPct val="90000"/>
              </a:lnSpc>
              <a:spcBef>
                <a:spcPts val="800"/>
              </a:spcBef>
              <a:spcAft>
                <a:spcPts val="0"/>
              </a:spcAft>
              <a:buClr>
                <a:schemeClr val="dk2"/>
              </a:buClr>
              <a:buSzPts val="1500"/>
              <a:buFont typeface="Calibri"/>
              <a:buChar char="•"/>
            </a:pPr>
            <a:r>
              <a:rPr lang="en" sz="1500">
                <a:solidFill>
                  <a:schemeClr val="dk2"/>
                </a:solidFill>
                <a:latin typeface="Calibri"/>
                <a:ea typeface="Calibri"/>
                <a:cs typeface="Calibri"/>
                <a:sym typeface="Calibri"/>
              </a:rPr>
              <a:t>Practice applying tools to integrate a sustainability lens into decision making</a:t>
            </a:r>
            <a:endParaRPr sz="1500">
              <a:solidFill>
                <a:schemeClr val="dk2"/>
              </a:solidFill>
              <a:latin typeface="Calibri"/>
              <a:ea typeface="Calibri"/>
              <a:cs typeface="Calibri"/>
              <a:sym typeface="Calibri"/>
            </a:endParaRPr>
          </a:p>
        </p:txBody>
      </p:sp>
      <p:sp>
        <p:nvSpPr>
          <p:cNvPr id="173" name="Google Shape;173;p31"/>
          <p:cNvSpPr txBox="1"/>
          <p:nvPr/>
        </p:nvSpPr>
        <p:spPr>
          <a:xfrm>
            <a:off x="5199100" y="3889425"/>
            <a:ext cx="3252900" cy="554100"/>
          </a:xfrm>
          <a:prstGeom prst="rect">
            <a:avLst/>
          </a:prstGeom>
          <a:noFill/>
          <a:ln>
            <a:noFill/>
          </a:ln>
        </p:spPr>
        <p:txBody>
          <a:bodyPr anchorCtr="0" anchor="t" bIns="68575" lIns="68575" spcFirstLastPara="1" rIns="68575" wrap="square" tIns="68575">
            <a:spAutoFit/>
          </a:bodyPr>
          <a:lstStyle/>
          <a:p>
            <a:pPr indent="0" lvl="0" marL="0" rtl="0" algn="l">
              <a:lnSpc>
                <a:spcPct val="90000"/>
              </a:lnSpc>
              <a:spcBef>
                <a:spcPts val="800"/>
              </a:spcBef>
              <a:spcAft>
                <a:spcPts val="0"/>
              </a:spcAft>
              <a:buNone/>
            </a:pPr>
            <a:r>
              <a:rPr i="1" lang="en" sz="1500">
                <a:solidFill>
                  <a:schemeClr val="dk2"/>
                </a:solidFill>
                <a:latin typeface="Calibri"/>
                <a:ea typeface="Calibri"/>
                <a:cs typeface="Calibri"/>
                <a:sym typeface="Calibri"/>
              </a:rPr>
              <a:t>*There will be individual/group activities during these topics</a:t>
            </a:r>
            <a:endParaRPr i="1" sz="11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78" name="Shape 178"/>
        <p:cNvGrpSpPr/>
        <p:nvPr/>
      </p:nvGrpSpPr>
      <p:grpSpPr>
        <a:xfrm>
          <a:off x="0" y="0"/>
          <a:ext cx="0" cy="0"/>
          <a:chOff x="0" y="0"/>
          <a:chExt cx="0" cy="0"/>
        </a:xfrm>
      </p:grpSpPr>
      <p:pic>
        <p:nvPicPr>
          <p:cNvPr id="179" name="Google Shape;179;p32"/>
          <p:cNvPicPr preferRelativeResize="0"/>
          <p:nvPr/>
        </p:nvPicPr>
        <p:blipFill rotWithShape="1">
          <a:blip r:embed="rId3">
            <a:alphaModFix/>
          </a:blip>
          <a:srcRect b="1587" l="0" r="0" t="1587"/>
          <a:stretch/>
        </p:blipFill>
        <p:spPr>
          <a:xfrm>
            <a:off x="1159481" y="15107"/>
            <a:ext cx="2400302" cy="1160146"/>
          </a:xfrm>
          <a:prstGeom prst="rect">
            <a:avLst/>
          </a:prstGeom>
          <a:noFill/>
          <a:ln>
            <a:noFill/>
          </a:ln>
        </p:spPr>
      </p:pic>
      <p:pic>
        <p:nvPicPr>
          <p:cNvPr id="180" name="Google Shape;180;p32"/>
          <p:cNvPicPr preferRelativeResize="0"/>
          <p:nvPr/>
        </p:nvPicPr>
        <p:blipFill rotWithShape="1">
          <a:blip r:embed="rId4">
            <a:alphaModFix/>
          </a:blip>
          <a:srcRect b="1190" l="0" r="0" t="1190"/>
          <a:stretch/>
        </p:blipFill>
        <p:spPr>
          <a:xfrm>
            <a:off x="5659312" y="7106"/>
            <a:ext cx="2400302" cy="1176148"/>
          </a:xfrm>
          <a:prstGeom prst="rect">
            <a:avLst/>
          </a:prstGeom>
          <a:noFill/>
          <a:ln>
            <a:noFill/>
          </a:ln>
        </p:spPr>
      </p:pic>
      <p:sp>
        <p:nvSpPr>
          <p:cNvPr id="181" name="Google Shape;181;p32"/>
          <p:cNvSpPr txBox="1"/>
          <p:nvPr/>
        </p:nvSpPr>
        <p:spPr>
          <a:xfrm>
            <a:off x="191138" y="1171294"/>
            <a:ext cx="8749200" cy="354000"/>
          </a:xfrm>
          <a:prstGeom prst="rect">
            <a:avLst/>
          </a:prstGeom>
          <a:solidFill>
            <a:srgbClr val="E1E2C0"/>
          </a:solid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1400">
                <a:solidFill>
                  <a:srgbClr val="595F6B"/>
                </a:solidFill>
                <a:latin typeface="Calibri"/>
                <a:ea typeface="Calibri"/>
                <a:cs typeface="Calibri"/>
                <a:sym typeface="Calibri"/>
              </a:rPr>
              <a:t>Vision</a:t>
            </a:r>
            <a:endParaRPr sz="1100">
              <a:latin typeface="Calibri"/>
              <a:ea typeface="Calibri"/>
              <a:cs typeface="Calibri"/>
              <a:sym typeface="Calibri"/>
            </a:endParaRPr>
          </a:p>
        </p:txBody>
      </p:sp>
      <p:sp>
        <p:nvSpPr>
          <p:cNvPr id="182" name="Google Shape;182;p32"/>
          <p:cNvSpPr txBox="1"/>
          <p:nvPr/>
        </p:nvSpPr>
        <p:spPr>
          <a:xfrm>
            <a:off x="191269" y="2610169"/>
            <a:ext cx="8749200" cy="354000"/>
          </a:xfrm>
          <a:prstGeom prst="rect">
            <a:avLst/>
          </a:prstGeom>
          <a:solidFill>
            <a:srgbClr val="3F648E">
              <a:alpha val="22150"/>
            </a:srgbClr>
          </a:solid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1400">
                <a:solidFill>
                  <a:srgbClr val="595F6B"/>
                </a:solidFill>
                <a:latin typeface="Calibri"/>
                <a:ea typeface="Calibri"/>
                <a:cs typeface="Calibri"/>
                <a:sym typeface="Calibri"/>
              </a:rPr>
              <a:t>Mission</a:t>
            </a:r>
            <a:r>
              <a:rPr lang="en" sz="1400">
                <a:solidFill>
                  <a:srgbClr val="595F6B"/>
                </a:solidFill>
                <a:latin typeface="Calibri"/>
                <a:ea typeface="Calibri"/>
                <a:cs typeface="Calibri"/>
                <a:sym typeface="Calibri"/>
              </a:rPr>
              <a:t>​</a:t>
            </a:r>
            <a:endParaRPr sz="1100">
              <a:latin typeface="Calibri"/>
              <a:ea typeface="Calibri"/>
              <a:cs typeface="Calibri"/>
              <a:sym typeface="Calibri"/>
            </a:endParaRPr>
          </a:p>
        </p:txBody>
      </p:sp>
      <p:sp>
        <p:nvSpPr>
          <p:cNvPr id="183" name="Google Shape;183;p32"/>
          <p:cNvSpPr txBox="1"/>
          <p:nvPr/>
        </p:nvSpPr>
        <p:spPr>
          <a:xfrm>
            <a:off x="286706" y="1520456"/>
            <a:ext cx="3927300" cy="1062000"/>
          </a:xfrm>
          <a:prstGeom prst="rect">
            <a:avLst/>
          </a:prstGeom>
          <a:noFill/>
          <a:ln>
            <a:noFill/>
          </a:ln>
        </p:spPr>
        <p:txBody>
          <a:bodyPr anchorCtr="0" anchor="t" bIns="68575" lIns="68575" spcFirstLastPara="1" rIns="68575" wrap="square" tIns="68575">
            <a:spAutoFit/>
          </a:bodyPr>
          <a:lstStyle/>
          <a:p>
            <a:pPr indent="0" lvl="0" marL="0" rtl="0" algn="ctr">
              <a:lnSpc>
                <a:spcPct val="100000"/>
              </a:lnSpc>
              <a:spcBef>
                <a:spcPts val="0"/>
              </a:spcBef>
              <a:spcAft>
                <a:spcPts val="0"/>
              </a:spcAft>
              <a:buNone/>
            </a:pPr>
            <a:r>
              <a:rPr lang="en" sz="1500">
                <a:solidFill>
                  <a:srgbClr val="595F6B"/>
                </a:solidFill>
                <a:latin typeface="Calibri"/>
                <a:ea typeface="Calibri"/>
                <a:cs typeface="Calibri"/>
                <a:sym typeface="Calibri"/>
              </a:rPr>
              <a:t>Summit County is a vital community that is renowned for its natural beauty, quality of life, and economic diversity, that supports a healthy, prosperous, and culturally-diverse citizenry.​</a:t>
            </a:r>
            <a:endParaRPr sz="1500">
              <a:solidFill>
                <a:srgbClr val="595F6B"/>
              </a:solidFill>
              <a:latin typeface="Calibri"/>
              <a:ea typeface="Calibri"/>
              <a:cs typeface="Calibri"/>
              <a:sym typeface="Calibri"/>
            </a:endParaRPr>
          </a:p>
        </p:txBody>
      </p:sp>
      <p:sp>
        <p:nvSpPr>
          <p:cNvPr id="184" name="Google Shape;184;p32"/>
          <p:cNvSpPr txBox="1"/>
          <p:nvPr/>
        </p:nvSpPr>
        <p:spPr>
          <a:xfrm>
            <a:off x="5108738" y="1520456"/>
            <a:ext cx="3501600" cy="1062000"/>
          </a:xfrm>
          <a:prstGeom prst="rect">
            <a:avLst/>
          </a:prstGeom>
          <a:noFill/>
          <a:ln>
            <a:noFill/>
          </a:ln>
        </p:spPr>
        <p:txBody>
          <a:bodyPr anchorCtr="0" anchor="t" bIns="68575" lIns="68575" spcFirstLastPara="1" rIns="68575" wrap="square" tIns="68575">
            <a:spAutoFit/>
          </a:bodyPr>
          <a:lstStyle/>
          <a:p>
            <a:pPr indent="0" lvl="0" marL="0" rtl="0" algn="ctr">
              <a:lnSpc>
                <a:spcPct val="100000"/>
              </a:lnSpc>
              <a:spcBef>
                <a:spcPts val="0"/>
              </a:spcBef>
              <a:spcAft>
                <a:spcPts val="0"/>
              </a:spcAft>
              <a:buNone/>
            </a:pPr>
            <a:r>
              <a:rPr lang="en" sz="1500">
                <a:solidFill>
                  <a:srgbClr val="595F6B"/>
                </a:solidFill>
                <a:latin typeface="Calibri"/>
                <a:ea typeface="Calibri"/>
                <a:cs typeface="Calibri"/>
                <a:sym typeface="Calibri"/>
              </a:rPr>
              <a:t>Summit County is a community where people can live a positive, healthy lifestyle through public health efforts focused on awareness, education, and preparedness.​</a:t>
            </a:r>
            <a:endParaRPr sz="1500">
              <a:solidFill>
                <a:srgbClr val="595F6B"/>
              </a:solidFill>
              <a:latin typeface="Calibri"/>
              <a:ea typeface="Calibri"/>
              <a:cs typeface="Calibri"/>
              <a:sym typeface="Calibri"/>
            </a:endParaRPr>
          </a:p>
        </p:txBody>
      </p:sp>
      <p:sp>
        <p:nvSpPr>
          <p:cNvPr id="185" name="Google Shape;185;p32"/>
          <p:cNvSpPr txBox="1"/>
          <p:nvPr/>
        </p:nvSpPr>
        <p:spPr>
          <a:xfrm>
            <a:off x="396056" y="3379088"/>
            <a:ext cx="3927300" cy="1062000"/>
          </a:xfrm>
          <a:prstGeom prst="rect">
            <a:avLst/>
          </a:prstGeom>
          <a:noFill/>
          <a:ln>
            <a:noFill/>
          </a:ln>
        </p:spPr>
        <p:txBody>
          <a:bodyPr anchorCtr="0" anchor="t" bIns="68575" lIns="68575" spcFirstLastPara="1" rIns="68575" wrap="square" tIns="68575">
            <a:spAutoFit/>
          </a:bodyPr>
          <a:lstStyle/>
          <a:p>
            <a:pPr indent="0" lvl="0" marL="0" rtl="0" algn="l">
              <a:lnSpc>
                <a:spcPct val="100000"/>
              </a:lnSpc>
              <a:spcBef>
                <a:spcPts val="0"/>
              </a:spcBef>
              <a:spcAft>
                <a:spcPts val="0"/>
              </a:spcAft>
              <a:buNone/>
            </a:pPr>
            <a:r>
              <a:rPr lang="en" sz="1500">
                <a:solidFill>
                  <a:srgbClr val="595F6B"/>
                </a:solidFill>
                <a:latin typeface="Calibri"/>
                <a:ea typeface="Calibri"/>
                <a:cs typeface="Calibri"/>
                <a:sym typeface="Calibri"/>
              </a:rPr>
              <a:t>We provide excellent and inclusive services that support the health, safety, and welfare of the community, making Summit County the best place to live for present and future generations. ​</a:t>
            </a:r>
            <a:endParaRPr sz="1500">
              <a:solidFill>
                <a:srgbClr val="595F6B"/>
              </a:solidFill>
              <a:latin typeface="Calibri"/>
              <a:ea typeface="Calibri"/>
              <a:cs typeface="Calibri"/>
              <a:sym typeface="Calibri"/>
            </a:endParaRPr>
          </a:p>
        </p:txBody>
      </p:sp>
      <p:sp>
        <p:nvSpPr>
          <p:cNvPr id="186" name="Google Shape;186;p32"/>
          <p:cNvSpPr txBox="1"/>
          <p:nvPr/>
        </p:nvSpPr>
        <p:spPr>
          <a:xfrm>
            <a:off x="4680325" y="3056775"/>
            <a:ext cx="4204500" cy="1985700"/>
          </a:xfrm>
          <a:prstGeom prst="rect">
            <a:avLst/>
          </a:prstGeom>
          <a:noFill/>
          <a:ln>
            <a:noFill/>
          </a:ln>
        </p:spPr>
        <p:txBody>
          <a:bodyPr anchorCtr="0" anchor="t" bIns="68575" lIns="68575" spcFirstLastPara="1" rIns="68575" wrap="square" tIns="68575">
            <a:spAutoFit/>
          </a:bodyPr>
          <a:lstStyle/>
          <a:p>
            <a:pPr indent="0" lvl="0" marL="0" rtl="0" algn="l">
              <a:lnSpc>
                <a:spcPct val="100000"/>
              </a:lnSpc>
              <a:spcBef>
                <a:spcPts val="0"/>
              </a:spcBef>
              <a:spcAft>
                <a:spcPts val="0"/>
              </a:spcAft>
              <a:buNone/>
            </a:pPr>
            <a:r>
              <a:rPr lang="en" sz="1500">
                <a:solidFill>
                  <a:srgbClr val="595F6B"/>
                </a:solidFill>
                <a:latin typeface="Calibri"/>
                <a:ea typeface="Calibri"/>
                <a:cs typeface="Calibri"/>
                <a:sym typeface="Calibri"/>
              </a:rPr>
              <a:t>To be a trusted and innovative public health organization focused on defining and implementing strategies and services that address:​</a:t>
            </a:r>
            <a:endParaRPr sz="1500">
              <a:solidFill>
                <a:srgbClr val="595F6B"/>
              </a:solidFill>
              <a:latin typeface="Calibri"/>
              <a:ea typeface="Calibri"/>
              <a:cs typeface="Calibri"/>
              <a:sym typeface="Calibri"/>
            </a:endParaRPr>
          </a:p>
          <a:p>
            <a:pPr indent="-273050" lvl="0" marL="546100" rtl="0" algn="l">
              <a:lnSpc>
                <a:spcPct val="100000"/>
              </a:lnSpc>
              <a:spcBef>
                <a:spcPts val="0"/>
              </a:spcBef>
              <a:spcAft>
                <a:spcPts val="0"/>
              </a:spcAft>
              <a:buClr>
                <a:srgbClr val="595F6B"/>
              </a:buClr>
              <a:buSzPts val="1500"/>
              <a:buFont typeface="Calibri"/>
              <a:buChar char="●"/>
            </a:pPr>
            <a:r>
              <a:rPr lang="en" sz="1500">
                <a:solidFill>
                  <a:srgbClr val="595F6B"/>
                </a:solidFill>
                <a:latin typeface="Calibri"/>
                <a:ea typeface="Calibri"/>
                <a:cs typeface="Calibri"/>
                <a:sym typeface="Calibri"/>
              </a:rPr>
              <a:t>Health equity​</a:t>
            </a:r>
            <a:endParaRPr sz="1500">
              <a:solidFill>
                <a:srgbClr val="595F6B"/>
              </a:solidFill>
              <a:latin typeface="Calibri"/>
              <a:ea typeface="Calibri"/>
              <a:cs typeface="Calibri"/>
              <a:sym typeface="Calibri"/>
            </a:endParaRPr>
          </a:p>
          <a:p>
            <a:pPr indent="-273050" lvl="0" marL="546100" rtl="0" algn="l">
              <a:lnSpc>
                <a:spcPct val="100000"/>
              </a:lnSpc>
              <a:spcBef>
                <a:spcPts val="0"/>
              </a:spcBef>
              <a:spcAft>
                <a:spcPts val="0"/>
              </a:spcAft>
              <a:buClr>
                <a:srgbClr val="595F6B"/>
              </a:buClr>
              <a:buSzPts val="1500"/>
              <a:buFont typeface="Calibri"/>
              <a:buChar char="●"/>
            </a:pPr>
            <a:r>
              <a:rPr lang="en" sz="1500">
                <a:solidFill>
                  <a:srgbClr val="595F6B"/>
                </a:solidFill>
                <a:latin typeface="Calibri"/>
                <a:ea typeface="Calibri"/>
                <a:cs typeface="Calibri"/>
                <a:sym typeface="Calibri"/>
              </a:rPr>
              <a:t>Community health and engagement​</a:t>
            </a:r>
            <a:endParaRPr sz="1500">
              <a:solidFill>
                <a:srgbClr val="595F6B"/>
              </a:solidFill>
              <a:latin typeface="Calibri"/>
              <a:ea typeface="Calibri"/>
              <a:cs typeface="Calibri"/>
              <a:sym typeface="Calibri"/>
            </a:endParaRPr>
          </a:p>
          <a:p>
            <a:pPr indent="-273050" lvl="0" marL="546100" rtl="0" algn="l">
              <a:lnSpc>
                <a:spcPct val="100000"/>
              </a:lnSpc>
              <a:spcBef>
                <a:spcPts val="0"/>
              </a:spcBef>
              <a:spcAft>
                <a:spcPts val="0"/>
              </a:spcAft>
              <a:buClr>
                <a:srgbClr val="595F6B"/>
              </a:buClr>
              <a:buSzPts val="1500"/>
              <a:buFont typeface="Calibri"/>
              <a:buChar char="●"/>
            </a:pPr>
            <a:r>
              <a:rPr lang="en" sz="1500">
                <a:solidFill>
                  <a:srgbClr val="595F6B"/>
                </a:solidFill>
                <a:latin typeface="Calibri"/>
                <a:ea typeface="Calibri"/>
                <a:cs typeface="Calibri"/>
                <a:sym typeface="Calibri"/>
              </a:rPr>
              <a:t>Community and individual resilience​</a:t>
            </a:r>
            <a:endParaRPr sz="1500">
              <a:solidFill>
                <a:srgbClr val="595F6B"/>
              </a:solidFill>
              <a:latin typeface="Calibri"/>
              <a:ea typeface="Calibri"/>
              <a:cs typeface="Calibri"/>
              <a:sym typeface="Calibri"/>
            </a:endParaRPr>
          </a:p>
          <a:p>
            <a:pPr indent="-273050" lvl="0" marL="546100" rtl="0" algn="l">
              <a:lnSpc>
                <a:spcPct val="100000"/>
              </a:lnSpc>
              <a:spcBef>
                <a:spcPts val="0"/>
              </a:spcBef>
              <a:spcAft>
                <a:spcPts val="0"/>
              </a:spcAft>
              <a:buClr>
                <a:srgbClr val="595F6B"/>
              </a:buClr>
              <a:buSzPts val="1500"/>
              <a:buFont typeface="Calibri"/>
              <a:buChar char="●"/>
            </a:pPr>
            <a:r>
              <a:rPr lang="en" sz="1500">
                <a:solidFill>
                  <a:srgbClr val="595F6B"/>
                </a:solidFill>
                <a:latin typeface="Calibri"/>
                <a:ea typeface="Calibri"/>
                <a:cs typeface="Calibri"/>
                <a:sym typeface="Calibri"/>
              </a:rPr>
              <a:t>Environmental stewardship​</a:t>
            </a:r>
            <a:endParaRPr sz="1500">
              <a:solidFill>
                <a:srgbClr val="595F6B"/>
              </a:solidFill>
              <a:latin typeface="Calibri"/>
              <a:ea typeface="Calibri"/>
              <a:cs typeface="Calibri"/>
              <a:sym typeface="Calibri"/>
            </a:endParaRPr>
          </a:p>
          <a:p>
            <a:pPr indent="-273050" lvl="0" marL="546100" rtl="0" algn="l">
              <a:lnSpc>
                <a:spcPct val="100000"/>
              </a:lnSpc>
              <a:spcBef>
                <a:spcPts val="0"/>
              </a:spcBef>
              <a:spcAft>
                <a:spcPts val="0"/>
              </a:spcAft>
              <a:buClr>
                <a:srgbClr val="595F6B"/>
              </a:buClr>
              <a:buSzPts val="1500"/>
              <a:buFont typeface="Calibri"/>
              <a:buChar char="●"/>
            </a:pPr>
            <a:r>
              <a:rPr lang="en" sz="1500">
                <a:solidFill>
                  <a:srgbClr val="595F6B"/>
                </a:solidFill>
                <a:latin typeface="Calibri"/>
                <a:ea typeface="Calibri"/>
                <a:cs typeface="Calibri"/>
                <a:sym typeface="Calibri"/>
              </a:rPr>
              <a:t>Sustainability</a:t>
            </a:r>
            <a:endParaRPr sz="1500">
              <a:solidFill>
                <a:srgbClr val="595F6B"/>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91" name="Shape 191"/>
        <p:cNvGrpSpPr/>
        <p:nvPr/>
      </p:nvGrpSpPr>
      <p:grpSpPr>
        <a:xfrm>
          <a:off x="0" y="0"/>
          <a:ext cx="0" cy="0"/>
          <a:chOff x="0" y="0"/>
          <a:chExt cx="0" cy="0"/>
        </a:xfrm>
      </p:grpSpPr>
      <p:sp>
        <p:nvSpPr>
          <p:cNvPr id="192" name="Google Shape;192;p33"/>
          <p:cNvSpPr/>
          <p:nvPr/>
        </p:nvSpPr>
        <p:spPr>
          <a:xfrm>
            <a:off x="4572000" y="815575"/>
            <a:ext cx="4417500" cy="3744000"/>
          </a:xfrm>
          <a:prstGeom prst="rect">
            <a:avLst/>
          </a:prstGeom>
          <a:solidFill>
            <a:schemeClr val="lt2"/>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
        <p:nvSpPr>
          <p:cNvPr id="193" name="Google Shape;193;p33"/>
          <p:cNvSpPr txBox="1"/>
          <p:nvPr/>
        </p:nvSpPr>
        <p:spPr>
          <a:xfrm>
            <a:off x="384113" y="787500"/>
            <a:ext cx="4064100" cy="40821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400">
                <a:solidFill>
                  <a:srgbClr val="595F6B"/>
                </a:solidFill>
                <a:latin typeface="Calibri"/>
                <a:ea typeface="Calibri"/>
                <a:cs typeface="Calibri"/>
                <a:sym typeface="Calibri"/>
              </a:rPr>
              <a:t>The Sustainability Division shapes, implements, and supports goals and initiatives to demonstrate what a sustainability community means for Summit County. </a:t>
            </a:r>
            <a:endParaRPr sz="1400">
              <a:solidFill>
                <a:srgbClr val="595F6B"/>
              </a:solidFill>
              <a:latin typeface="Calibri"/>
              <a:ea typeface="Calibri"/>
              <a:cs typeface="Calibri"/>
              <a:sym typeface="Calibri"/>
            </a:endParaRPr>
          </a:p>
          <a:p>
            <a:pPr indent="0" lvl="0" marL="0" rtl="0" algn="l">
              <a:spcBef>
                <a:spcPts val="0"/>
              </a:spcBef>
              <a:spcAft>
                <a:spcPts val="0"/>
              </a:spcAft>
              <a:buNone/>
            </a:pPr>
            <a:r>
              <a:t/>
            </a:r>
            <a:endParaRPr sz="1400">
              <a:solidFill>
                <a:srgbClr val="595F6B"/>
              </a:solidFill>
              <a:latin typeface="Calibri"/>
              <a:ea typeface="Calibri"/>
              <a:cs typeface="Calibri"/>
              <a:sym typeface="Calibri"/>
            </a:endParaRPr>
          </a:p>
          <a:p>
            <a:pPr indent="0" lvl="0" marL="0" rtl="0" algn="l">
              <a:spcBef>
                <a:spcPts val="0"/>
              </a:spcBef>
              <a:spcAft>
                <a:spcPts val="0"/>
              </a:spcAft>
              <a:buNone/>
            </a:pPr>
            <a:r>
              <a:rPr lang="en" sz="1400">
                <a:solidFill>
                  <a:srgbClr val="595F6B"/>
                </a:solidFill>
                <a:latin typeface="Calibri"/>
                <a:ea typeface="Calibri"/>
                <a:cs typeface="Calibri"/>
                <a:sym typeface="Calibri"/>
              </a:rPr>
              <a:t>Our work is focused on: </a:t>
            </a:r>
            <a:endParaRPr sz="1400">
              <a:solidFill>
                <a:srgbClr val="595F6B"/>
              </a:solidFill>
              <a:latin typeface="Calibri"/>
              <a:ea typeface="Calibri"/>
              <a:cs typeface="Calibri"/>
              <a:sym typeface="Calibri"/>
            </a:endParaRPr>
          </a:p>
          <a:p>
            <a:pPr indent="-254000" lvl="0" marL="342900" marR="0" rtl="0" algn="l">
              <a:lnSpc>
                <a:spcPct val="100000"/>
              </a:lnSpc>
              <a:spcBef>
                <a:spcPts val="0"/>
              </a:spcBef>
              <a:spcAft>
                <a:spcPts val="0"/>
              </a:spcAft>
              <a:buClr>
                <a:srgbClr val="595F6B"/>
              </a:buClr>
              <a:buSzPts val="1400"/>
              <a:buFont typeface="Calibri"/>
              <a:buChar char="●"/>
            </a:pPr>
            <a:r>
              <a:rPr lang="en" sz="1400">
                <a:solidFill>
                  <a:srgbClr val="595F6B"/>
                </a:solidFill>
                <a:latin typeface="Calibri"/>
                <a:ea typeface="Calibri"/>
                <a:cs typeface="Calibri"/>
                <a:sym typeface="Calibri"/>
              </a:rPr>
              <a:t>Achieving Summit County climate change action and environmental stewardship goals. </a:t>
            </a:r>
            <a:endParaRPr sz="1400">
              <a:solidFill>
                <a:srgbClr val="595F6B"/>
              </a:solidFill>
              <a:latin typeface="Calibri"/>
              <a:ea typeface="Calibri"/>
              <a:cs typeface="Calibri"/>
              <a:sym typeface="Calibri"/>
            </a:endParaRPr>
          </a:p>
          <a:p>
            <a:pPr indent="-254000" lvl="0" marL="342900" marR="0" rtl="0" algn="l">
              <a:lnSpc>
                <a:spcPct val="100000"/>
              </a:lnSpc>
              <a:spcBef>
                <a:spcPts val="0"/>
              </a:spcBef>
              <a:spcAft>
                <a:spcPts val="0"/>
              </a:spcAft>
              <a:buClr>
                <a:srgbClr val="595F6B"/>
              </a:buClr>
              <a:buSzPts val="1400"/>
              <a:buFont typeface="Calibri"/>
              <a:buChar char="●"/>
            </a:pPr>
            <a:r>
              <a:rPr lang="en" sz="1400">
                <a:solidFill>
                  <a:srgbClr val="595F6B"/>
                </a:solidFill>
                <a:latin typeface="Calibri"/>
                <a:ea typeface="Calibri"/>
                <a:cs typeface="Calibri"/>
                <a:sym typeface="Calibri"/>
              </a:rPr>
              <a:t>Aligning policies and processes with local government sustainability and climate change action best practices</a:t>
            </a:r>
            <a:endParaRPr sz="1400">
              <a:solidFill>
                <a:srgbClr val="595F6B"/>
              </a:solidFill>
              <a:latin typeface="Calibri"/>
              <a:ea typeface="Calibri"/>
              <a:cs typeface="Calibri"/>
              <a:sym typeface="Calibri"/>
            </a:endParaRPr>
          </a:p>
          <a:p>
            <a:pPr indent="0" lvl="0" marL="0" rtl="0" algn="l">
              <a:lnSpc>
                <a:spcPct val="115000"/>
              </a:lnSpc>
              <a:spcBef>
                <a:spcPts val="0"/>
              </a:spcBef>
              <a:spcAft>
                <a:spcPts val="0"/>
              </a:spcAft>
              <a:buNone/>
            </a:pPr>
            <a:r>
              <a:t/>
            </a:r>
            <a:endParaRPr sz="1400">
              <a:solidFill>
                <a:srgbClr val="595F6B"/>
              </a:solidFill>
              <a:latin typeface="Calibri"/>
              <a:ea typeface="Calibri"/>
              <a:cs typeface="Calibri"/>
              <a:sym typeface="Calibri"/>
            </a:endParaRPr>
          </a:p>
          <a:p>
            <a:pPr indent="0" lvl="0" marL="0" rtl="0" algn="l">
              <a:lnSpc>
                <a:spcPct val="115000"/>
              </a:lnSpc>
              <a:spcBef>
                <a:spcPts val="0"/>
              </a:spcBef>
              <a:spcAft>
                <a:spcPts val="0"/>
              </a:spcAft>
              <a:buNone/>
            </a:pPr>
            <a:r>
              <a:rPr lang="en" sz="1400">
                <a:solidFill>
                  <a:srgbClr val="595F6B"/>
                </a:solidFill>
                <a:latin typeface="Calibri"/>
                <a:ea typeface="Calibri"/>
                <a:cs typeface="Calibri"/>
                <a:sym typeface="Calibri"/>
              </a:rPr>
              <a:t>We do this by:</a:t>
            </a:r>
            <a:endParaRPr sz="1400">
              <a:solidFill>
                <a:srgbClr val="595F6B"/>
              </a:solidFill>
              <a:latin typeface="Calibri"/>
              <a:ea typeface="Calibri"/>
              <a:cs typeface="Calibri"/>
              <a:sym typeface="Calibri"/>
            </a:endParaRPr>
          </a:p>
          <a:p>
            <a:pPr indent="-254000" lvl="0" marL="342900" marR="0" rtl="0" algn="l">
              <a:lnSpc>
                <a:spcPct val="100000"/>
              </a:lnSpc>
              <a:spcBef>
                <a:spcPts val="0"/>
              </a:spcBef>
              <a:spcAft>
                <a:spcPts val="0"/>
              </a:spcAft>
              <a:buClr>
                <a:srgbClr val="595F6B"/>
              </a:buClr>
              <a:buSzPts val="1400"/>
              <a:buFont typeface="Calibri"/>
              <a:buChar char="●"/>
            </a:pPr>
            <a:r>
              <a:rPr lang="en" sz="1400">
                <a:solidFill>
                  <a:srgbClr val="595F6B"/>
                </a:solidFill>
                <a:latin typeface="Calibri"/>
                <a:ea typeface="Calibri"/>
                <a:cs typeface="Calibri"/>
                <a:sym typeface="Calibri"/>
              </a:rPr>
              <a:t>Emphasizing collaboration, systems thinking, responsible resource use, life cycle considerations, and health equity</a:t>
            </a:r>
            <a:endParaRPr sz="1400">
              <a:solidFill>
                <a:srgbClr val="595F6B"/>
              </a:solidFill>
              <a:latin typeface="Calibri"/>
              <a:ea typeface="Calibri"/>
              <a:cs typeface="Calibri"/>
              <a:sym typeface="Calibri"/>
            </a:endParaRPr>
          </a:p>
          <a:p>
            <a:pPr indent="-254000" lvl="0" marL="342900" marR="0" rtl="0" algn="l">
              <a:lnSpc>
                <a:spcPct val="100000"/>
              </a:lnSpc>
              <a:spcBef>
                <a:spcPts val="0"/>
              </a:spcBef>
              <a:spcAft>
                <a:spcPts val="0"/>
              </a:spcAft>
              <a:buClr>
                <a:srgbClr val="595F6B"/>
              </a:buClr>
              <a:buSzPts val="1400"/>
              <a:buFont typeface="Calibri"/>
              <a:buChar char="●"/>
            </a:pPr>
            <a:r>
              <a:rPr lang="en" sz="1400">
                <a:solidFill>
                  <a:srgbClr val="595F6B"/>
                </a:solidFill>
                <a:latin typeface="Calibri"/>
                <a:ea typeface="Calibri"/>
                <a:cs typeface="Calibri"/>
                <a:sym typeface="Calibri"/>
              </a:rPr>
              <a:t>Envisioning a future with resilient and healthy built and natural environments for everyone that lives, works, and plays in Summit County</a:t>
            </a:r>
            <a:endParaRPr sz="1400">
              <a:solidFill>
                <a:srgbClr val="595F6B"/>
              </a:solidFill>
              <a:latin typeface="Calibri"/>
              <a:ea typeface="Calibri"/>
              <a:cs typeface="Calibri"/>
              <a:sym typeface="Calibri"/>
            </a:endParaRPr>
          </a:p>
        </p:txBody>
      </p:sp>
      <p:sp>
        <p:nvSpPr>
          <p:cNvPr id="194" name="Google Shape;194;p33"/>
          <p:cNvSpPr txBox="1"/>
          <p:nvPr>
            <p:ph type="title"/>
          </p:nvPr>
        </p:nvSpPr>
        <p:spPr>
          <a:xfrm>
            <a:off x="384128" y="142575"/>
            <a:ext cx="4805700" cy="7260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FFFF0"/>
              </a:buClr>
              <a:buSzPts val="2700"/>
              <a:buFont typeface="Calibri"/>
              <a:buNone/>
            </a:pPr>
            <a:r>
              <a:rPr b="1" lang="en" sz="2300">
                <a:solidFill>
                  <a:schemeClr val="dk2"/>
                </a:solidFill>
                <a:latin typeface="Calibri"/>
                <a:ea typeface="Calibri"/>
                <a:cs typeface="Calibri"/>
                <a:sym typeface="Calibri"/>
              </a:rPr>
              <a:t>About the Sustainability division</a:t>
            </a:r>
            <a:endParaRPr sz="2300">
              <a:solidFill>
                <a:schemeClr val="dk2"/>
              </a:solidFill>
              <a:latin typeface="Calibri"/>
              <a:ea typeface="Calibri"/>
              <a:cs typeface="Calibri"/>
              <a:sym typeface="Calibri"/>
            </a:endParaRPr>
          </a:p>
        </p:txBody>
      </p:sp>
      <p:pic>
        <p:nvPicPr>
          <p:cNvPr id="195" name="Google Shape;195;p33"/>
          <p:cNvPicPr preferRelativeResize="0"/>
          <p:nvPr/>
        </p:nvPicPr>
        <p:blipFill rotWithShape="1">
          <a:blip r:embed="rId3">
            <a:alphaModFix/>
          </a:blip>
          <a:srcRect b="0" l="14458" r="15694" t="0"/>
          <a:stretch/>
        </p:blipFill>
        <p:spPr>
          <a:xfrm>
            <a:off x="5056744" y="982069"/>
            <a:ext cx="1390689" cy="1593485"/>
          </a:xfrm>
          <a:prstGeom prst="rect">
            <a:avLst/>
          </a:prstGeom>
          <a:noFill/>
          <a:ln>
            <a:noFill/>
          </a:ln>
        </p:spPr>
      </p:pic>
      <p:pic>
        <p:nvPicPr>
          <p:cNvPr id="196" name="Google Shape;196;p33"/>
          <p:cNvPicPr preferRelativeResize="0"/>
          <p:nvPr/>
        </p:nvPicPr>
        <p:blipFill rotWithShape="1">
          <a:blip r:embed="rId4">
            <a:alphaModFix/>
          </a:blip>
          <a:srcRect b="10929" l="0" r="0" t="0"/>
          <a:stretch/>
        </p:blipFill>
        <p:spPr>
          <a:xfrm>
            <a:off x="7209413" y="982069"/>
            <a:ext cx="1236593" cy="1593489"/>
          </a:xfrm>
          <a:prstGeom prst="rect">
            <a:avLst/>
          </a:prstGeom>
          <a:noFill/>
          <a:ln>
            <a:noFill/>
          </a:ln>
        </p:spPr>
      </p:pic>
      <p:sp>
        <p:nvSpPr>
          <p:cNvPr id="197" name="Google Shape;197;p33"/>
          <p:cNvSpPr txBox="1"/>
          <p:nvPr/>
        </p:nvSpPr>
        <p:spPr>
          <a:xfrm>
            <a:off x="4628125" y="2575550"/>
            <a:ext cx="2114400" cy="16623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100">
                <a:solidFill>
                  <a:srgbClr val="595F6B"/>
                </a:solidFill>
                <a:latin typeface="Calibri"/>
                <a:ea typeface="Calibri"/>
                <a:cs typeface="Calibri"/>
                <a:sym typeface="Calibri"/>
              </a:rPr>
              <a:t>Emily Quinton</a:t>
            </a:r>
            <a:endParaRPr sz="1100">
              <a:solidFill>
                <a:srgbClr val="595F6B"/>
              </a:solidFill>
              <a:latin typeface="Calibri"/>
              <a:ea typeface="Calibri"/>
              <a:cs typeface="Calibri"/>
              <a:sym typeface="Calibri"/>
            </a:endParaRPr>
          </a:p>
          <a:p>
            <a:pPr indent="0" lvl="0" marL="0" rtl="0" algn="ctr">
              <a:spcBef>
                <a:spcPts val="0"/>
              </a:spcBef>
              <a:spcAft>
                <a:spcPts val="0"/>
              </a:spcAft>
              <a:buNone/>
            </a:pPr>
            <a:r>
              <a:rPr lang="en" sz="1100">
                <a:solidFill>
                  <a:srgbClr val="595F6B"/>
                </a:solidFill>
                <a:latin typeface="Calibri"/>
                <a:ea typeface="Calibri"/>
                <a:cs typeface="Calibri"/>
                <a:sym typeface="Calibri"/>
              </a:rPr>
              <a:t>Sustainability Program Manager</a:t>
            </a:r>
            <a:endParaRPr sz="1100">
              <a:solidFill>
                <a:srgbClr val="595F6B"/>
              </a:solidFill>
              <a:latin typeface="Calibri"/>
              <a:ea typeface="Calibri"/>
              <a:cs typeface="Calibri"/>
              <a:sym typeface="Calibri"/>
            </a:endParaRPr>
          </a:p>
          <a:p>
            <a:pPr indent="0" lvl="0" marL="0" rtl="0" algn="ctr">
              <a:spcBef>
                <a:spcPts val="0"/>
              </a:spcBef>
              <a:spcAft>
                <a:spcPts val="0"/>
              </a:spcAft>
              <a:buNone/>
            </a:pPr>
            <a:r>
              <a:rPr lang="en" sz="1100" u="sng">
                <a:solidFill>
                  <a:schemeClr val="hlink"/>
                </a:solidFill>
                <a:latin typeface="Calibri"/>
                <a:ea typeface="Calibri"/>
                <a:cs typeface="Calibri"/>
                <a:sym typeface="Calibri"/>
                <a:hlinkClick r:id="rId5"/>
              </a:rPr>
              <a:t>equinton@summitcounty.org</a:t>
            </a:r>
            <a:endParaRPr sz="1100">
              <a:solidFill>
                <a:srgbClr val="595F6B"/>
              </a:solidFill>
              <a:latin typeface="Calibri"/>
              <a:ea typeface="Calibri"/>
              <a:cs typeface="Calibri"/>
              <a:sym typeface="Calibri"/>
            </a:endParaRPr>
          </a:p>
          <a:p>
            <a:pPr indent="0" lvl="0" marL="0" rtl="0" algn="l">
              <a:spcBef>
                <a:spcPts val="0"/>
              </a:spcBef>
              <a:spcAft>
                <a:spcPts val="0"/>
              </a:spcAft>
              <a:buNone/>
            </a:pPr>
            <a:r>
              <a:t/>
            </a:r>
            <a:endParaRPr sz="1100">
              <a:solidFill>
                <a:srgbClr val="595F6B"/>
              </a:solidFill>
              <a:latin typeface="Calibri"/>
              <a:ea typeface="Calibri"/>
              <a:cs typeface="Calibri"/>
              <a:sym typeface="Calibri"/>
            </a:endParaRPr>
          </a:p>
          <a:p>
            <a:pPr indent="0" lvl="0" marL="0" rtl="0" algn="l">
              <a:spcBef>
                <a:spcPts val="0"/>
              </a:spcBef>
              <a:spcAft>
                <a:spcPts val="0"/>
              </a:spcAft>
              <a:buNone/>
            </a:pPr>
            <a:r>
              <a:t/>
            </a:r>
            <a:endParaRPr sz="1100">
              <a:solidFill>
                <a:srgbClr val="595F6B"/>
              </a:solidFill>
              <a:latin typeface="Calibri"/>
              <a:ea typeface="Calibri"/>
              <a:cs typeface="Calibri"/>
              <a:sym typeface="Calibri"/>
            </a:endParaRPr>
          </a:p>
          <a:p>
            <a:pPr indent="-234950" lvl="0" marL="342900" rtl="0" algn="l">
              <a:spcBef>
                <a:spcPts val="0"/>
              </a:spcBef>
              <a:spcAft>
                <a:spcPts val="0"/>
              </a:spcAft>
              <a:buClr>
                <a:srgbClr val="595F6B"/>
              </a:buClr>
              <a:buSzPts val="1100"/>
              <a:buFont typeface="Calibri"/>
              <a:buChar char="●"/>
            </a:pPr>
            <a:r>
              <a:rPr lang="en" sz="1100">
                <a:solidFill>
                  <a:srgbClr val="595F6B"/>
                </a:solidFill>
                <a:latin typeface="Calibri"/>
                <a:ea typeface="Calibri"/>
                <a:cs typeface="Calibri"/>
                <a:sym typeface="Calibri"/>
              </a:rPr>
              <a:t>Renewable energy initiatives</a:t>
            </a:r>
            <a:endParaRPr sz="1100">
              <a:solidFill>
                <a:srgbClr val="595F6B"/>
              </a:solidFill>
              <a:latin typeface="Calibri"/>
              <a:ea typeface="Calibri"/>
              <a:cs typeface="Calibri"/>
              <a:sym typeface="Calibri"/>
            </a:endParaRPr>
          </a:p>
          <a:p>
            <a:pPr indent="-234950" lvl="0" marL="342900" rtl="0" algn="l">
              <a:spcBef>
                <a:spcPts val="0"/>
              </a:spcBef>
              <a:spcAft>
                <a:spcPts val="0"/>
              </a:spcAft>
              <a:buClr>
                <a:srgbClr val="595F6B"/>
              </a:buClr>
              <a:buSzPts val="1100"/>
              <a:buFont typeface="Calibri"/>
              <a:buChar char="●"/>
            </a:pPr>
            <a:r>
              <a:rPr lang="en" sz="1100">
                <a:solidFill>
                  <a:srgbClr val="595F6B"/>
                </a:solidFill>
                <a:latin typeface="Calibri"/>
                <a:ea typeface="Calibri"/>
                <a:cs typeface="Calibri"/>
                <a:sym typeface="Calibri"/>
              </a:rPr>
              <a:t>Climate change &amp; public health speaker series</a:t>
            </a:r>
            <a:endParaRPr sz="1100">
              <a:solidFill>
                <a:srgbClr val="595F6B"/>
              </a:solidFill>
              <a:latin typeface="Calibri"/>
              <a:ea typeface="Calibri"/>
              <a:cs typeface="Calibri"/>
              <a:sym typeface="Calibri"/>
            </a:endParaRPr>
          </a:p>
          <a:p>
            <a:pPr indent="-234950" lvl="0" marL="342900" rtl="0" algn="l">
              <a:spcBef>
                <a:spcPts val="0"/>
              </a:spcBef>
              <a:spcAft>
                <a:spcPts val="0"/>
              </a:spcAft>
              <a:buClr>
                <a:srgbClr val="595F6B"/>
              </a:buClr>
              <a:buSzPts val="1100"/>
              <a:buFont typeface="Calibri"/>
              <a:buChar char="●"/>
            </a:pPr>
            <a:r>
              <a:rPr lang="en" sz="1100">
                <a:solidFill>
                  <a:srgbClr val="595F6B"/>
                </a:solidFill>
                <a:latin typeface="Calibri"/>
                <a:ea typeface="Calibri"/>
                <a:cs typeface="Calibri"/>
                <a:sym typeface="Calibri"/>
              </a:rPr>
              <a:t>EV chargers</a:t>
            </a:r>
            <a:endParaRPr sz="1100">
              <a:solidFill>
                <a:srgbClr val="595F6B"/>
              </a:solidFill>
              <a:latin typeface="Calibri"/>
              <a:ea typeface="Calibri"/>
              <a:cs typeface="Calibri"/>
              <a:sym typeface="Calibri"/>
            </a:endParaRPr>
          </a:p>
        </p:txBody>
      </p:sp>
      <p:sp>
        <p:nvSpPr>
          <p:cNvPr id="198" name="Google Shape;198;p33"/>
          <p:cNvSpPr txBox="1"/>
          <p:nvPr/>
        </p:nvSpPr>
        <p:spPr>
          <a:xfrm>
            <a:off x="6691175" y="2575550"/>
            <a:ext cx="2193900" cy="16623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100">
                <a:solidFill>
                  <a:srgbClr val="595F6B"/>
                </a:solidFill>
                <a:latin typeface="Calibri"/>
                <a:ea typeface="Calibri"/>
                <a:cs typeface="Calibri"/>
                <a:sym typeface="Calibri"/>
              </a:rPr>
              <a:t>Megan Nick</a:t>
            </a:r>
            <a:endParaRPr sz="1100">
              <a:solidFill>
                <a:srgbClr val="595F6B"/>
              </a:solidFill>
              <a:latin typeface="Calibri"/>
              <a:ea typeface="Calibri"/>
              <a:cs typeface="Calibri"/>
              <a:sym typeface="Calibri"/>
            </a:endParaRPr>
          </a:p>
          <a:p>
            <a:pPr indent="0" lvl="0" marL="0" rtl="0" algn="ctr">
              <a:spcBef>
                <a:spcPts val="0"/>
              </a:spcBef>
              <a:spcAft>
                <a:spcPts val="0"/>
              </a:spcAft>
              <a:buNone/>
            </a:pPr>
            <a:r>
              <a:rPr lang="en" sz="1100">
                <a:solidFill>
                  <a:srgbClr val="595F6B"/>
                </a:solidFill>
                <a:latin typeface="Calibri"/>
                <a:ea typeface="Calibri"/>
                <a:cs typeface="Calibri"/>
                <a:sym typeface="Calibri"/>
              </a:rPr>
              <a:t>Sustainability Analyst</a:t>
            </a:r>
            <a:endParaRPr sz="1100">
              <a:solidFill>
                <a:srgbClr val="595F6B"/>
              </a:solidFill>
              <a:latin typeface="Calibri"/>
              <a:ea typeface="Calibri"/>
              <a:cs typeface="Calibri"/>
              <a:sym typeface="Calibri"/>
            </a:endParaRPr>
          </a:p>
          <a:p>
            <a:pPr indent="0" lvl="0" marL="0" rtl="0" algn="ctr">
              <a:spcBef>
                <a:spcPts val="0"/>
              </a:spcBef>
              <a:spcAft>
                <a:spcPts val="0"/>
              </a:spcAft>
              <a:buNone/>
            </a:pPr>
            <a:r>
              <a:rPr lang="en" sz="1100" u="sng">
                <a:solidFill>
                  <a:schemeClr val="hlink"/>
                </a:solidFill>
                <a:latin typeface="Calibri"/>
                <a:ea typeface="Calibri"/>
                <a:cs typeface="Calibri"/>
                <a:sym typeface="Calibri"/>
                <a:hlinkClick r:id="rId6"/>
              </a:rPr>
              <a:t>mnick@summitcounty.org</a:t>
            </a:r>
            <a:endParaRPr sz="1100">
              <a:solidFill>
                <a:srgbClr val="595F6B"/>
              </a:solidFill>
              <a:latin typeface="Calibri"/>
              <a:ea typeface="Calibri"/>
              <a:cs typeface="Calibri"/>
              <a:sym typeface="Calibri"/>
            </a:endParaRPr>
          </a:p>
          <a:p>
            <a:pPr indent="0" lvl="0" marL="0" rtl="0" algn="l">
              <a:spcBef>
                <a:spcPts val="0"/>
              </a:spcBef>
              <a:spcAft>
                <a:spcPts val="0"/>
              </a:spcAft>
              <a:buNone/>
            </a:pPr>
            <a:r>
              <a:t/>
            </a:r>
            <a:endParaRPr sz="1100">
              <a:solidFill>
                <a:srgbClr val="595F6B"/>
              </a:solidFill>
              <a:latin typeface="Calibri"/>
              <a:ea typeface="Calibri"/>
              <a:cs typeface="Calibri"/>
              <a:sym typeface="Calibri"/>
            </a:endParaRPr>
          </a:p>
          <a:p>
            <a:pPr indent="0" lvl="0" marL="0" rtl="0" algn="l">
              <a:spcBef>
                <a:spcPts val="0"/>
              </a:spcBef>
              <a:spcAft>
                <a:spcPts val="0"/>
              </a:spcAft>
              <a:buNone/>
            </a:pPr>
            <a:r>
              <a:t/>
            </a:r>
            <a:endParaRPr sz="1100">
              <a:solidFill>
                <a:srgbClr val="595F6B"/>
              </a:solidFill>
              <a:latin typeface="Calibri"/>
              <a:ea typeface="Calibri"/>
              <a:cs typeface="Calibri"/>
              <a:sym typeface="Calibri"/>
            </a:endParaRPr>
          </a:p>
          <a:p>
            <a:pPr indent="-234950" lvl="0" marL="342900" rtl="0" algn="l">
              <a:spcBef>
                <a:spcPts val="0"/>
              </a:spcBef>
              <a:spcAft>
                <a:spcPts val="0"/>
              </a:spcAft>
              <a:buClr>
                <a:srgbClr val="595F6B"/>
              </a:buClr>
              <a:buSzPts val="1100"/>
              <a:buFont typeface="Calibri"/>
              <a:buChar char="●"/>
            </a:pPr>
            <a:r>
              <a:rPr lang="en" sz="1100">
                <a:solidFill>
                  <a:srgbClr val="595F6B"/>
                </a:solidFill>
                <a:latin typeface="Calibri"/>
                <a:ea typeface="Calibri"/>
                <a:cs typeface="Calibri"/>
                <a:sym typeface="Calibri"/>
              </a:rPr>
              <a:t>Green Business Program</a:t>
            </a:r>
            <a:endParaRPr sz="1100">
              <a:solidFill>
                <a:srgbClr val="595F6B"/>
              </a:solidFill>
              <a:latin typeface="Calibri"/>
              <a:ea typeface="Calibri"/>
              <a:cs typeface="Calibri"/>
              <a:sym typeface="Calibri"/>
            </a:endParaRPr>
          </a:p>
          <a:p>
            <a:pPr indent="-234950" lvl="0" marL="342900" rtl="0" algn="l">
              <a:spcBef>
                <a:spcPts val="0"/>
              </a:spcBef>
              <a:spcAft>
                <a:spcPts val="0"/>
              </a:spcAft>
              <a:buClr>
                <a:srgbClr val="595F6B"/>
              </a:buClr>
              <a:buSzPts val="1100"/>
              <a:buFont typeface="Calibri"/>
              <a:buChar char="●"/>
            </a:pPr>
            <a:r>
              <a:rPr lang="en" sz="1100">
                <a:solidFill>
                  <a:srgbClr val="595F6B"/>
                </a:solidFill>
                <a:latin typeface="Calibri"/>
                <a:ea typeface="Calibri"/>
                <a:cs typeface="Calibri"/>
                <a:sym typeface="Calibri"/>
              </a:rPr>
              <a:t>Greenhouse gas emissions inventories</a:t>
            </a:r>
            <a:endParaRPr sz="1100">
              <a:solidFill>
                <a:srgbClr val="595F6B"/>
              </a:solidFill>
              <a:latin typeface="Calibri"/>
              <a:ea typeface="Calibri"/>
              <a:cs typeface="Calibri"/>
              <a:sym typeface="Calibri"/>
            </a:endParaRPr>
          </a:p>
          <a:p>
            <a:pPr indent="-234950" lvl="0" marL="342900" rtl="0" algn="l">
              <a:spcBef>
                <a:spcPts val="0"/>
              </a:spcBef>
              <a:spcAft>
                <a:spcPts val="0"/>
              </a:spcAft>
              <a:buClr>
                <a:srgbClr val="595F6B"/>
              </a:buClr>
              <a:buSzPts val="1100"/>
              <a:buFont typeface="Calibri"/>
              <a:buChar char="●"/>
            </a:pPr>
            <a:r>
              <a:rPr lang="en" sz="1100">
                <a:solidFill>
                  <a:srgbClr val="595F6B"/>
                </a:solidFill>
                <a:latin typeface="Calibri"/>
                <a:ea typeface="Calibri"/>
                <a:cs typeface="Calibri"/>
                <a:sym typeface="Calibri"/>
              </a:rPr>
              <a:t>Sustainability metrics tracking</a:t>
            </a:r>
            <a:endParaRPr sz="1100">
              <a:solidFill>
                <a:srgbClr val="595F6B"/>
              </a:solidFill>
              <a:latin typeface="Calibri"/>
              <a:ea typeface="Calibri"/>
              <a:cs typeface="Calibri"/>
              <a:sym typeface="Calibri"/>
            </a:endParaRPr>
          </a:p>
        </p:txBody>
      </p:sp>
      <p:sp>
        <p:nvSpPr>
          <p:cNvPr id="199" name="Google Shape;199;p33"/>
          <p:cNvSpPr txBox="1"/>
          <p:nvPr/>
        </p:nvSpPr>
        <p:spPr>
          <a:xfrm>
            <a:off x="5983088" y="3162713"/>
            <a:ext cx="19809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solidFill>
                  <a:srgbClr val="595F6B"/>
                </a:solidFill>
                <a:latin typeface="Calibri"/>
                <a:ea typeface="Calibri"/>
                <a:cs typeface="Calibri"/>
                <a:sym typeface="Calibri"/>
              </a:rPr>
              <a:t>Some key projects include:</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04" name="Shape 204"/>
        <p:cNvGrpSpPr/>
        <p:nvPr/>
      </p:nvGrpSpPr>
      <p:grpSpPr>
        <a:xfrm>
          <a:off x="0" y="0"/>
          <a:ext cx="0" cy="0"/>
          <a:chOff x="0" y="0"/>
          <a:chExt cx="0" cy="0"/>
        </a:xfrm>
      </p:grpSpPr>
      <p:sp>
        <p:nvSpPr>
          <p:cNvPr id="205" name="Google Shape;205;p34"/>
          <p:cNvSpPr txBox="1"/>
          <p:nvPr/>
        </p:nvSpPr>
        <p:spPr>
          <a:xfrm>
            <a:off x="570938" y="838406"/>
            <a:ext cx="8002200" cy="3198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en" sz="1500">
                <a:solidFill>
                  <a:schemeClr val="dk2"/>
                </a:solidFill>
                <a:latin typeface="Calibri"/>
                <a:ea typeface="Calibri"/>
                <a:cs typeface="Calibri"/>
                <a:sym typeface="Calibri"/>
              </a:rPr>
              <a:t>Greenhouse gas emissions reduction goals</a:t>
            </a:r>
            <a:endParaRPr sz="1500">
              <a:solidFill>
                <a:schemeClr val="dk2"/>
              </a:solidFill>
              <a:latin typeface="Calibri"/>
              <a:ea typeface="Calibri"/>
              <a:cs typeface="Calibri"/>
              <a:sym typeface="Calibri"/>
            </a:endParaRPr>
          </a:p>
          <a:p>
            <a:pPr indent="-260350" lvl="0" marL="342900" marR="0" rtl="0" algn="l">
              <a:lnSpc>
                <a:spcPct val="100000"/>
              </a:lnSpc>
              <a:spcBef>
                <a:spcPts val="200"/>
              </a:spcBef>
              <a:spcAft>
                <a:spcPts val="0"/>
              </a:spcAft>
              <a:buClr>
                <a:schemeClr val="dk2"/>
              </a:buClr>
              <a:buSzPts val="1500"/>
              <a:buFont typeface="Calibri"/>
              <a:buChar char="•"/>
            </a:pPr>
            <a:r>
              <a:rPr lang="en" sz="1500">
                <a:solidFill>
                  <a:schemeClr val="dk2"/>
                </a:solidFill>
                <a:latin typeface="Calibri"/>
                <a:ea typeface="Calibri"/>
                <a:cs typeface="Calibri"/>
                <a:sym typeface="Calibri"/>
              </a:rPr>
              <a:t>Government operations: 80% below 2016 level by 2040</a:t>
            </a:r>
            <a:endParaRPr sz="1500">
              <a:solidFill>
                <a:schemeClr val="dk2"/>
              </a:solidFill>
              <a:latin typeface="Calibri"/>
              <a:ea typeface="Calibri"/>
              <a:cs typeface="Calibri"/>
              <a:sym typeface="Calibri"/>
            </a:endParaRPr>
          </a:p>
          <a:p>
            <a:pPr indent="-260350" lvl="0" marL="342900" marR="0" rtl="0" algn="l">
              <a:lnSpc>
                <a:spcPct val="100000"/>
              </a:lnSpc>
              <a:spcBef>
                <a:spcPts val="0"/>
              </a:spcBef>
              <a:spcAft>
                <a:spcPts val="0"/>
              </a:spcAft>
              <a:buClr>
                <a:schemeClr val="dk2"/>
              </a:buClr>
              <a:buSzPts val="1500"/>
              <a:buFont typeface="Calibri"/>
              <a:buChar char="•"/>
            </a:pPr>
            <a:r>
              <a:rPr lang="en" sz="1500">
                <a:solidFill>
                  <a:schemeClr val="dk2"/>
                </a:solidFill>
                <a:latin typeface="Calibri"/>
                <a:ea typeface="Calibri"/>
                <a:cs typeface="Calibri"/>
                <a:sym typeface="Calibri"/>
              </a:rPr>
              <a:t>County-wide: 80% below 2014 level by 2050</a:t>
            </a:r>
            <a:endParaRPr sz="1500">
              <a:solidFill>
                <a:schemeClr val="dk2"/>
              </a:solidFill>
              <a:latin typeface="Calibri"/>
              <a:ea typeface="Calibri"/>
              <a:cs typeface="Calibri"/>
              <a:sym typeface="Calibri"/>
            </a:endParaRPr>
          </a:p>
          <a:p>
            <a:pPr indent="-260350" lvl="0" marL="342900" marR="0" rtl="0" algn="l">
              <a:lnSpc>
                <a:spcPct val="100000"/>
              </a:lnSpc>
              <a:spcBef>
                <a:spcPts val="0"/>
              </a:spcBef>
              <a:spcAft>
                <a:spcPts val="0"/>
              </a:spcAft>
              <a:buClr>
                <a:schemeClr val="dk2"/>
              </a:buClr>
              <a:buSzPts val="1500"/>
              <a:buFont typeface="Calibri"/>
              <a:buChar char="•"/>
            </a:pPr>
            <a:r>
              <a:rPr lang="en" sz="1500">
                <a:solidFill>
                  <a:schemeClr val="dk2"/>
                </a:solidFill>
                <a:latin typeface="Calibri"/>
                <a:ea typeface="Calibri"/>
                <a:cs typeface="Calibri"/>
                <a:sym typeface="Calibri"/>
              </a:rPr>
              <a:t>Major sources of GHG emissions:</a:t>
            </a:r>
            <a:endParaRPr sz="1500">
              <a:solidFill>
                <a:schemeClr val="dk2"/>
              </a:solidFill>
              <a:latin typeface="Calibri"/>
              <a:ea typeface="Calibri"/>
              <a:cs typeface="Calibri"/>
              <a:sym typeface="Calibri"/>
            </a:endParaRPr>
          </a:p>
          <a:p>
            <a:pPr indent="0" lvl="0" marL="0" marR="0" rtl="0" algn="l">
              <a:lnSpc>
                <a:spcPct val="100000"/>
              </a:lnSpc>
              <a:spcBef>
                <a:spcPts val="200"/>
              </a:spcBef>
              <a:spcAft>
                <a:spcPts val="0"/>
              </a:spcAft>
              <a:buNone/>
            </a:pPr>
            <a:r>
              <a:t/>
            </a:r>
            <a:endParaRPr sz="1500">
              <a:solidFill>
                <a:schemeClr val="dk2"/>
              </a:solidFill>
              <a:latin typeface="Calibri"/>
              <a:ea typeface="Calibri"/>
              <a:cs typeface="Calibri"/>
              <a:sym typeface="Calibri"/>
            </a:endParaRPr>
          </a:p>
          <a:p>
            <a:pPr indent="0" lvl="0" marL="0" marR="0" rtl="0" algn="l">
              <a:lnSpc>
                <a:spcPct val="100000"/>
              </a:lnSpc>
              <a:spcBef>
                <a:spcPts val="200"/>
              </a:spcBef>
              <a:spcAft>
                <a:spcPts val="0"/>
              </a:spcAft>
              <a:buNone/>
            </a:pPr>
            <a:r>
              <a:t/>
            </a:r>
            <a:endParaRPr sz="1500">
              <a:solidFill>
                <a:schemeClr val="dk2"/>
              </a:solidFill>
              <a:latin typeface="Calibri"/>
              <a:ea typeface="Calibri"/>
              <a:cs typeface="Calibri"/>
              <a:sym typeface="Calibri"/>
            </a:endParaRPr>
          </a:p>
          <a:p>
            <a:pPr indent="0" lvl="0" marL="0" marR="0" rtl="0" algn="l">
              <a:lnSpc>
                <a:spcPct val="100000"/>
              </a:lnSpc>
              <a:spcBef>
                <a:spcPts val="200"/>
              </a:spcBef>
              <a:spcAft>
                <a:spcPts val="0"/>
              </a:spcAft>
              <a:buNone/>
            </a:pPr>
            <a:r>
              <a:rPr lang="en" sz="1500">
                <a:solidFill>
                  <a:schemeClr val="dk2"/>
                </a:solidFill>
                <a:latin typeface="Calibri"/>
                <a:ea typeface="Calibri"/>
                <a:cs typeface="Calibri"/>
                <a:sym typeface="Calibri"/>
              </a:rPr>
              <a:t>Strategies include:</a:t>
            </a:r>
            <a:endParaRPr sz="1500">
              <a:solidFill>
                <a:schemeClr val="dk2"/>
              </a:solidFill>
              <a:latin typeface="Calibri"/>
              <a:ea typeface="Calibri"/>
              <a:cs typeface="Calibri"/>
              <a:sym typeface="Calibri"/>
            </a:endParaRPr>
          </a:p>
          <a:p>
            <a:pPr indent="-260350" lvl="0" marL="342900" marR="0" rtl="0" algn="l">
              <a:lnSpc>
                <a:spcPct val="100000"/>
              </a:lnSpc>
              <a:spcBef>
                <a:spcPts val="200"/>
              </a:spcBef>
              <a:spcAft>
                <a:spcPts val="0"/>
              </a:spcAft>
              <a:buClr>
                <a:schemeClr val="dk2"/>
              </a:buClr>
              <a:buSzPts val="1500"/>
              <a:buFont typeface="Calibri"/>
              <a:buChar char="•"/>
            </a:pPr>
            <a:r>
              <a:rPr lang="en" sz="1500">
                <a:solidFill>
                  <a:schemeClr val="dk2"/>
                </a:solidFill>
                <a:latin typeface="Calibri"/>
                <a:ea typeface="Calibri"/>
                <a:cs typeface="Calibri"/>
                <a:sym typeface="Calibri"/>
              </a:rPr>
              <a:t>Net-100% renewable electrical energy for County operations &amp; available community wide</a:t>
            </a:r>
            <a:endParaRPr sz="1500">
              <a:solidFill>
                <a:schemeClr val="dk2"/>
              </a:solidFill>
              <a:latin typeface="Calibri"/>
              <a:ea typeface="Calibri"/>
              <a:cs typeface="Calibri"/>
              <a:sym typeface="Calibri"/>
            </a:endParaRPr>
          </a:p>
          <a:p>
            <a:pPr indent="-260350" lvl="0" marL="342900" marR="0" rtl="0" algn="l">
              <a:lnSpc>
                <a:spcPct val="100000"/>
              </a:lnSpc>
              <a:spcBef>
                <a:spcPts val="0"/>
              </a:spcBef>
              <a:spcAft>
                <a:spcPts val="0"/>
              </a:spcAft>
              <a:buClr>
                <a:schemeClr val="dk2"/>
              </a:buClr>
              <a:buSzPts val="1500"/>
              <a:buFont typeface="Calibri"/>
              <a:buChar char="•"/>
            </a:pPr>
            <a:r>
              <a:rPr lang="en" sz="1500">
                <a:solidFill>
                  <a:schemeClr val="dk2"/>
                </a:solidFill>
                <a:latin typeface="Calibri"/>
                <a:ea typeface="Calibri"/>
                <a:cs typeface="Calibri"/>
                <a:sym typeface="Calibri"/>
              </a:rPr>
              <a:t>Widely available and efficient public transit, alternative transportation modes</a:t>
            </a:r>
            <a:endParaRPr sz="1500">
              <a:solidFill>
                <a:schemeClr val="dk2"/>
              </a:solidFill>
              <a:latin typeface="Calibri"/>
              <a:ea typeface="Calibri"/>
              <a:cs typeface="Calibri"/>
              <a:sym typeface="Calibri"/>
            </a:endParaRPr>
          </a:p>
          <a:p>
            <a:pPr indent="-260350" lvl="0" marL="342900" marR="0" rtl="0" algn="l">
              <a:lnSpc>
                <a:spcPct val="100000"/>
              </a:lnSpc>
              <a:spcBef>
                <a:spcPts val="0"/>
              </a:spcBef>
              <a:spcAft>
                <a:spcPts val="0"/>
              </a:spcAft>
              <a:buClr>
                <a:schemeClr val="dk2"/>
              </a:buClr>
              <a:buSzPts val="1500"/>
              <a:buFont typeface="Calibri"/>
              <a:buChar char="•"/>
            </a:pPr>
            <a:r>
              <a:rPr lang="en" sz="1500">
                <a:solidFill>
                  <a:schemeClr val="dk2"/>
                </a:solidFill>
                <a:latin typeface="Calibri"/>
                <a:ea typeface="Calibri"/>
                <a:cs typeface="Calibri"/>
                <a:sym typeface="Calibri"/>
              </a:rPr>
              <a:t>Electrification of the County vehicle fleet</a:t>
            </a:r>
            <a:endParaRPr sz="1500">
              <a:solidFill>
                <a:schemeClr val="dk2"/>
              </a:solidFill>
              <a:latin typeface="Calibri"/>
              <a:ea typeface="Calibri"/>
              <a:cs typeface="Calibri"/>
              <a:sym typeface="Calibri"/>
            </a:endParaRPr>
          </a:p>
          <a:p>
            <a:pPr indent="-260350" lvl="0" marL="342900" marR="0" rtl="0" algn="l">
              <a:lnSpc>
                <a:spcPct val="100000"/>
              </a:lnSpc>
              <a:spcBef>
                <a:spcPts val="0"/>
              </a:spcBef>
              <a:spcAft>
                <a:spcPts val="0"/>
              </a:spcAft>
              <a:buClr>
                <a:schemeClr val="dk2"/>
              </a:buClr>
              <a:buSzPts val="1500"/>
              <a:buFont typeface="Calibri"/>
              <a:buChar char="•"/>
            </a:pPr>
            <a:r>
              <a:rPr lang="en" sz="1500">
                <a:solidFill>
                  <a:schemeClr val="dk2"/>
                </a:solidFill>
                <a:latin typeface="Calibri"/>
                <a:ea typeface="Calibri"/>
                <a:cs typeface="Calibri"/>
                <a:sym typeface="Calibri"/>
              </a:rPr>
              <a:t>Emphasis on energy efficiency in County facilities</a:t>
            </a:r>
            <a:endParaRPr sz="1500">
              <a:solidFill>
                <a:schemeClr val="dk2"/>
              </a:solidFill>
              <a:latin typeface="Calibri"/>
              <a:ea typeface="Calibri"/>
              <a:cs typeface="Calibri"/>
              <a:sym typeface="Calibri"/>
            </a:endParaRPr>
          </a:p>
          <a:p>
            <a:pPr indent="-260350" lvl="0" marL="342900" marR="0" rtl="0" algn="l">
              <a:lnSpc>
                <a:spcPct val="100000"/>
              </a:lnSpc>
              <a:spcBef>
                <a:spcPts val="0"/>
              </a:spcBef>
              <a:spcAft>
                <a:spcPts val="0"/>
              </a:spcAft>
              <a:buClr>
                <a:schemeClr val="dk2"/>
              </a:buClr>
              <a:buSzPts val="1500"/>
              <a:buFont typeface="Calibri"/>
              <a:buChar char="•"/>
            </a:pPr>
            <a:r>
              <a:rPr b="1" lang="en" sz="1500">
                <a:solidFill>
                  <a:schemeClr val="dk2"/>
                </a:solidFill>
                <a:latin typeface="Calibri"/>
                <a:ea typeface="Calibri"/>
                <a:cs typeface="Calibri"/>
                <a:sym typeface="Calibri"/>
              </a:rPr>
              <a:t>General plans and codes that emphasize sustainable development principles</a:t>
            </a:r>
            <a:endParaRPr b="1" sz="1500">
              <a:solidFill>
                <a:schemeClr val="dk2"/>
              </a:solidFill>
              <a:latin typeface="Calibri"/>
              <a:ea typeface="Calibri"/>
              <a:cs typeface="Calibri"/>
              <a:sym typeface="Calibri"/>
            </a:endParaRPr>
          </a:p>
          <a:p>
            <a:pPr indent="-260350" lvl="0" marL="342900" marR="0" rtl="0" algn="l">
              <a:lnSpc>
                <a:spcPct val="100000"/>
              </a:lnSpc>
              <a:spcBef>
                <a:spcPts val="0"/>
              </a:spcBef>
              <a:spcAft>
                <a:spcPts val="0"/>
              </a:spcAft>
              <a:buClr>
                <a:schemeClr val="dk2"/>
              </a:buClr>
              <a:buSzPts val="1500"/>
              <a:buFont typeface="Calibri"/>
              <a:buChar char="•"/>
            </a:pPr>
            <a:r>
              <a:rPr lang="en" sz="1500">
                <a:solidFill>
                  <a:schemeClr val="dk2"/>
                </a:solidFill>
                <a:latin typeface="Calibri"/>
                <a:ea typeface="Calibri"/>
                <a:cs typeface="Calibri"/>
                <a:sym typeface="Calibri"/>
              </a:rPr>
              <a:t>Utility and legislative collaboration</a:t>
            </a:r>
            <a:endParaRPr sz="1500">
              <a:solidFill>
                <a:schemeClr val="dk2"/>
              </a:solidFill>
              <a:latin typeface="Calibri"/>
              <a:ea typeface="Calibri"/>
              <a:cs typeface="Calibri"/>
              <a:sym typeface="Calibri"/>
            </a:endParaRPr>
          </a:p>
        </p:txBody>
      </p:sp>
      <p:sp>
        <p:nvSpPr>
          <p:cNvPr id="206" name="Google Shape;206;p34"/>
          <p:cNvSpPr txBox="1"/>
          <p:nvPr/>
        </p:nvSpPr>
        <p:spPr>
          <a:xfrm>
            <a:off x="3447113" y="4094944"/>
            <a:ext cx="2249700" cy="831300"/>
          </a:xfrm>
          <a:prstGeom prst="rect">
            <a:avLst/>
          </a:prstGeom>
          <a:solidFill>
            <a:srgbClr val="4287C7"/>
          </a:solid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400"/>
              <a:buFont typeface="Arial"/>
              <a:buNone/>
            </a:pPr>
            <a:r>
              <a:rPr b="1" i="0" lang="en" sz="1500" u="none" cap="none" strike="noStrike">
                <a:solidFill>
                  <a:schemeClr val="lt1"/>
                </a:solidFill>
                <a:latin typeface="Calibri"/>
                <a:ea typeface="Calibri"/>
                <a:cs typeface="Calibri"/>
                <a:sym typeface="Calibri"/>
              </a:rPr>
              <a:t>Key documents</a:t>
            </a:r>
            <a:endParaRPr b="1" i="0" sz="1500" u="sng" cap="none" strike="noStrike">
              <a:solidFill>
                <a:schemeClr val="lt1"/>
              </a:solidFill>
              <a:latin typeface="Calibri"/>
              <a:ea typeface="Calibri"/>
              <a:cs typeface="Calibri"/>
              <a:sym typeface="Calibri"/>
              <a:hlinkClick r:id="rId3">
                <a:extLst>
                  <a:ext uri="{A12FA001-AC4F-418D-AE19-62706E023703}">
                    <ahyp:hlinkClr val="tx"/>
                  </a:ext>
                </a:extLst>
              </a:hlinkClick>
            </a:endParaRPr>
          </a:p>
          <a:p>
            <a:pPr indent="0" lvl="0" marL="0" marR="0" rtl="0" algn="ctr">
              <a:lnSpc>
                <a:spcPct val="115000"/>
              </a:lnSpc>
              <a:spcBef>
                <a:spcPts val="0"/>
              </a:spcBef>
              <a:spcAft>
                <a:spcPts val="0"/>
              </a:spcAft>
              <a:buNone/>
            </a:pPr>
            <a:r>
              <a:rPr i="0" lang="en" sz="1500" u="sng" cap="none" strike="noStrike">
                <a:solidFill>
                  <a:schemeClr val="lt1"/>
                </a:solidFill>
                <a:latin typeface="Calibri"/>
                <a:ea typeface="Calibri"/>
                <a:cs typeface="Calibri"/>
                <a:sym typeface="Calibri"/>
                <a:hlinkClick r:id="rId4">
                  <a:extLst>
                    <a:ext uri="{A12FA001-AC4F-418D-AE19-62706E023703}">
                      <ahyp:hlinkClr val="tx"/>
                    </a:ext>
                  </a:extLst>
                </a:hlinkClick>
              </a:rPr>
              <a:t>2015 Climate Action Plan</a:t>
            </a:r>
            <a:endParaRPr i="0" sz="1500" u="none" cap="none" strike="noStrike">
              <a:solidFill>
                <a:schemeClr val="lt1"/>
              </a:solidFill>
              <a:latin typeface="Calibri"/>
              <a:ea typeface="Calibri"/>
              <a:cs typeface="Calibri"/>
              <a:sym typeface="Calibri"/>
            </a:endParaRPr>
          </a:p>
          <a:p>
            <a:pPr indent="0" lvl="0" marL="0" marR="0" rtl="0" algn="ctr">
              <a:lnSpc>
                <a:spcPct val="115000"/>
              </a:lnSpc>
              <a:spcBef>
                <a:spcPts val="0"/>
              </a:spcBef>
              <a:spcAft>
                <a:spcPts val="0"/>
              </a:spcAft>
              <a:buNone/>
            </a:pPr>
            <a:r>
              <a:rPr i="0" lang="en" sz="1500" u="sng" cap="none" strike="noStrike">
                <a:solidFill>
                  <a:schemeClr val="lt1"/>
                </a:solidFill>
                <a:latin typeface="Calibri"/>
                <a:ea typeface="Calibri"/>
                <a:cs typeface="Calibri"/>
                <a:sym typeface="Calibri"/>
                <a:hlinkClick r:id="rId5">
                  <a:extLst>
                    <a:ext uri="{A12FA001-AC4F-418D-AE19-62706E023703}">
                      <ahyp:hlinkClr val="tx"/>
                    </a:ext>
                  </a:extLst>
                </a:hlinkClick>
              </a:rPr>
              <a:t>Resolution 2019-29</a:t>
            </a:r>
            <a:endParaRPr i="0" sz="1500" u="none" cap="none" strike="noStrike">
              <a:solidFill>
                <a:schemeClr val="lt1"/>
              </a:solidFill>
              <a:latin typeface="Calibri"/>
              <a:ea typeface="Calibri"/>
              <a:cs typeface="Calibri"/>
              <a:sym typeface="Calibri"/>
            </a:endParaRPr>
          </a:p>
        </p:txBody>
      </p:sp>
      <p:sp>
        <p:nvSpPr>
          <p:cNvPr id="207" name="Google Shape;207;p34"/>
          <p:cNvSpPr txBox="1"/>
          <p:nvPr>
            <p:ph type="title"/>
          </p:nvPr>
        </p:nvSpPr>
        <p:spPr>
          <a:xfrm>
            <a:off x="3721388" y="108844"/>
            <a:ext cx="1701300" cy="6399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FFFFF0"/>
              </a:buClr>
              <a:buSzPct val="117391"/>
              <a:buFont typeface="Calibri"/>
              <a:buNone/>
            </a:pPr>
            <a:r>
              <a:rPr b="1" lang="en" sz="2300">
                <a:solidFill>
                  <a:schemeClr val="dk2"/>
                </a:solidFill>
                <a:latin typeface="Calibri"/>
                <a:ea typeface="Calibri"/>
                <a:cs typeface="Calibri"/>
                <a:sym typeface="Calibri"/>
              </a:rPr>
              <a:t>Council goals</a:t>
            </a:r>
            <a:endParaRPr sz="2300">
              <a:solidFill>
                <a:schemeClr val="dk2"/>
              </a:solidFill>
              <a:latin typeface="Calibri"/>
              <a:ea typeface="Calibri"/>
              <a:cs typeface="Calibri"/>
              <a:sym typeface="Calibri"/>
            </a:endParaRPr>
          </a:p>
        </p:txBody>
      </p:sp>
      <p:pic>
        <p:nvPicPr>
          <p:cNvPr id="208" name="Google Shape;208;p34"/>
          <p:cNvPicPr preferRelativeResize="0"/>
          <p:nvPr/>
        </p:nvPicPr>
        <p:blipFill>
          <a:blip r:embed="rId6">
            <a:alphaModFix/>
          </a:blip>
          <a:stretch>
            <a:fillRect/>
          </a:stretch>
        </p:blipFill>
        <p:spPr>
          <a:xfrm>
            <a:off x="2378700" y="1893000"/>
            <a:ext cx="4614863" cy="4714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13" name="Shape 213"/>
        <p:cNvGrpSpPr/>
        <p:nvPr/>
      </p:nvGrpSpPr>
      <p:grpSpPr>
        <a:xfrm>
          <a:off x="0" y="0"/>
          <a:ext cx="0" cy="0"/>
          <a:chOff x="0" y="0"/>
          <a:chExt cx="0" cy="0"/>
        </a:xfrm>
      </p:grpSpPr>
      <p:sp>
        <p:nvSpPr>
          <p:cNvPr id="214" name="Google Shape;214;p35"/>
          <p:cNvSpPr txBox="1"/>
          <p:nvPr>
            <p:ph type="title"/>
          </p:nvPr>
        </p:nvSpPr>
        <p:spPr>
          <a:xfrm>
            <a:off x="769050" y="183544"/>
            <a:ext cx="7503000" cy="7260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FFFFF0"/>
              </a:buClr>
              <a:buSzPts val="2700"/>
              <a:buFont typeface="Calibri"/>
              <a:buNone/>
            </a:pPr>
            <a:r>
              <a:rPr b="1" lang="en" sz="2300">
                <a:solidFill>
                  <a:schemeClr val="dk2"/>
                </a:solidFill>
                <a:latin typeface="Calibri"/>
                <a:ea typeface="Calibri"/>
                <a:cs typeface="Calibri"/>
                <a:sym typeface="Calibri"/>
              </a:rPr>
              <a:t>Why?</a:t>
            </a:r>
            <a:endParaRPr b="1" sz="2300">
              <a:solidFill>
                <a:schemeClr val="dk2"/>
              </a:solidFill>
              <a:latin typeface="Calibri"/>
              <a:ea typeface="Calibri"/>
              <a:cs typeface="Calibri"/>
              <a:sym typeface="Calibri"/>
            </a:endParaRPr>
          </a:p>
        </p:txBody>
      </p:sp>
      <p:sp>
        <p:nvSpPr>
          <p:cNvPr id="215" name="Google Shape;215;p35"/>
          <p:cNvSpPr txBox="1"/>
          <p:nvPr/>
        </p:nvSpPr>
        <p:spPr>
          <a:xfrm>
            <a:off x="853650" y="3402177"/>
            <a:ext cx="7436700" cy="1054200"/>
          </a:xfrm>
          <a:prstGeom prst="rect">
            <a:avLst/>
          </a:prstGeom>
          <a:solidFill>
            <a:srgbClr val="4287C7"/>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sz="1600">
                <a:solidFill>
                  <a:schemeClr val="lt1"/>
                </a:solidFill>
                <a:latin typeface="Calibri"/>
                <a:ea typeface="Calibri"/>
                <a:cs typeface="Calibri"/>
                <a:sym typeface="Calibri"/>
              </a:rPr>
              <a:t>“</a:t>
            </a:r>
            <a:r>
              <a:rPr lang="en" sz="1600">
                <a:solidFill>
                  <a:schemeClr val="lt1"/>
                </a:solidFill>
                <a:latin typeface="Calibri"/>
                <a:ea typeface="Calibri"/>
                <a:cs typeface="Calibri"/>
                <a:sym typeface="Calibri"/>
              </a:rPr>
              <a:t>WHEREAS, in addition to mitigating climate impacts, such actions will provide a range of other community benefits including improved air quality, enhanced public health, increased national and energy security, local energy-efficiency and renewable energy related jobs, reduced reliance on finite resources, and myriad other positive outcomes”</a:t>
            </a:r>
            <a:endParaRPr sz="1600">
              <a:solidFill>
                <a:schemeClr val="lt1"/>
              </a:solidFill>
              <a:latin typeface="Calibri"/>
              <a:ea typeface="Calibri"/>
              <a:cs typeface="Calibri"/>
              <a:sym typeface="Calibri"/>
            </a:endParaRPr>
          </a:p>
        </p:txBody>
      </p:sp>
      <p:sp>
        <p:nvSpPr>
          <p:cNvPr id="216" name="Google Shape;216;p35"/>
          <p:cNvSpPr txBox="1"/>
          <p:nvPr/>
        </p:nvSpPr>
        <p:spPr>
          <a:xfrm>
            <a:off x="835406" y="2094141"/>
            <a:ext cx="7436700" cy="1123500"/>
          </a:xfrm>
          <a:prstGeom prst="rect">
            <a:avLst/>
          </a:prstGeom>
          <a:solidFill>
            <a:srgbClr val="4287C7"/>
          </a:solid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None/>
            </a:pPr>
            <a:r>
              <a:rPr lang="en" sz="1600">
                <a:solidFill>
                  <a:schemeClr val="lt1"/>
                </a:solidFill>
                <a:latin typeface="Calibri"/>
                <a:ea typeface="Calibri"/>
                <a:cs typeface="Calibri"/>
                <a:sym typeface="Calibri"/>
              </a:rPr>
              <a:t>“WHEREAS, because long-term consequences of energy derived from fossil-fuels will be devastating to Summit County and its agricultural, tourist and recreation-based economies and quality of life, it is critical that energy consumers and the utilities serving them work actively to reduce greenhouse gas emissions”</a:t>
            </a:r>
            <a:endParaRPr sz="1600">
              <a:solidFill>
                <a:schemeClr val="lt1"/>
              </a:solidFill>
              <a:latin typeface="Calibri"/>
              <a:ea typeface="Calibri"/>
              <a:cs typeface="Calibri"/>
              <a:sym typeface="Calibri"/>
            </a:endParaRPr>
          </a:p>
        </p:txBody>
      </p:sp>
      <p:sp>
        <p:nvSpPr>
          <p:cNvPr id="217" name="Google Shape;217;p35"/>
          <p:cNvSpPr txBox="1"/>
          <p:nvPr/>
        </p:nvSpPr>
        <p:spPr>
          <a:xfrm>
            <a:off x="3064950" y="1581553"/>
            <a:ext cx="2911200" cy="400200"/>
          </a:xfrm>
          <a:prstGeom prst="rect">
            <a:avLst/>
          </a:prstGeom>
          <a:solidFill>
            <a:schemeClr val="lt1"/>
          </a:solidFill>
          <a:ln>
            <a:noFill/>
          </a:ln>
        </p:spPr>
        <p:txBody>
          <a:bodyPr anchorCtr="0" anchor="t" bIns="68575" lIns="68575" spcFirstLastPara="1" rIns="68575" wrap="square" tIns="68575">
            <a:spAutoFit/>
          </a:bodyPr>
          <a:lstStyle/>
          <a:p>
            <a:pPr indent="0" lvl="0" marL="0" rtl="0" algn="ctr">
              <a:lnSpc>
                <a:spcPct val="115000"/>
              </a:lnSpc>
              <a:spcBef>
                <a:spcPts val="0"/>
              </a:spcBef>
              <a:spcAft>
                <a:spcPts val="0"/>
              </a:spcAft>
              <a:buNone/>
            </a:pPr>
            <a:r>
              <a:rPr lang="en" sz="1700">
                <a:latin typeface="Calibri"/>
                <a:ea typeface="Calibri"/>
                <a:cs typeface="Calibri"/>
                <a:sym typeface="Calibri"/>
              </a:rPr>
              <a:t>From </a:t>
            </a:r>
            <a:r>
              <a:rPr lang="en" sz="1700" u="sng">
                <a:solidFill>
                  <a:schemeClr val="dk1"/>
                </a:solidFill>
                <a:latin typeface="Calibri"/>
                <a:ea typeface="Calibri"/>
                <a:cs typeface="Calibri"/>
                <a:sym typeface="Calibri"/>
                <a:hlinkClick r:id="rId3">
                  <a:extLst>
                    <a:ext uri="{A12FA001-AC4F-418D-AE19-62706E023703}">
                      <ahyp:hlinkClr val="tx"/>
                    </a:ext>
                  </a:extLst>
                </a:hlinkClick>
              </a:rPr>
              <a:t>Resolution 2019-29</a:t>
            </a:r>
            <a:r>
              <a:rPr lang="en" sz="1700">
                <a:solidFill>
                  <a:schemeClr val="dk1"/>
                </a:solidFill>
                <a:latin typeface="Calibri"/>
                <a:ea typeface="Calibri"/>
                <a:cs typeface="Calibri"/>
                <a:sym typeface="Calibri"/>
              </a:rPr>
              <a:t>:</a:t>
            </a:r>
            <a:endParaRPr sz="1700">
              <a:solidFill>
                <a:schemeClr val="dk1"/>
              </a:solidFill>
              <a:latin typeface="Calibri"/>
              <a:ea typeface="Calibri"/>
              <a:cs typeface="Calibri"/>
              <a:sym typeface="Calibri"/>
            </a:endParaRPr>
          </a:p>
        </p:txBody>
      </p:sp>
      <p:sp>
        <p:nvSpPr>
          <p:cNvPr id="218" name="Google Shape;218;p35"/>
          <p:cNvSpPr txBox="1"/>
          <p:nvPr/>
        </p:nvSpPr>
        <p:spPr>
          <a:xfrm>
            <a:off x="643050" y="909619"/>
            <a:ext cx="7857900" cy="6312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600">
                <a:solidFill>
                  <a:srgbClr val="595F6B"/>
                </a:solidFill>
                <a:latin typeface="Calibri"/>
                <a:ea typeface="Calibri"/>
                <a:cs typeface="Calibri"/>
                <a:sym typeface="Calibri"/>
              </a:rPr>
              <a:t>Summit County established a sustainability program and over a decade ago and moved the division under the Health Department in 2018.</a:t>
            </a:r>
            <a:endParaRPr sz="13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