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Quattrocento Sans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.fntdata"/><Relationship Id="rId11" Type="http://schemas.openxmlformats.org/officeDocument/2006/relationships/slide" Target="slides/slide6.xml"/><Relationship Id="rId22" Type="http://schemas.openxmlformats.org/officeDocument/2006/relationships/font" Target="fonts/QuattrocentoSans-boldItalic.fntdata"/><Relationship Id="rId10" Type="http://schemas.openxmlformats.org/officeDocument/2006/relationships/slide" Target="slides/slide5.xml"/><Relationship Id="rId21" Type="http://schemas.openxmlformats.org/officeDocument/2006/relationships/font" Target="fonts/QuattrocentoSans-italic.fntdata"/><Relationship Id="rId13" Type="http://schemas.openxmlformats.org/officeDocument/2006/relationships/slide" Target="slides/slide8.xml"/><Relationship Id="rId24" Type="http://schemas.openxmlformats.org/officeDocument/2006/relationships/font" Target="fonts/Comfortaa-bold.fntdata"/><Relationship Id="rId12" Type="http://schemas.openxmlformats.org/officeDocument/2006/relationships/slide" Target="slides/slide7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db0a6151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db0a6151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adad720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adad720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8220d302e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8220d302e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8220d302e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8220d302e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e04753e5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e04753e5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dad720c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dad720c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db0a615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db0a615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e04753e54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be04753e54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db0a6151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db0a6151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8220d302e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8220d302e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db0a61514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db0a61514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dc2b7084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dc2b7084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ary Goals">
  <p:cSld name="Primary Goal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448801" y="448801"/>
            <a:ext cx="7233900" cy="4245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627483" y="2582976"/>
            <a:ext cx="4516500" cy="6621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anchorCtr="0" anchor="ctr" bIns="34275" lIns="1028700" spcFirstLastPara="1" rIns="68575" wrap="square" tIns="3429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attrocento Sans"/>
              <a:buNone/>
              <a:defRPr b="0" i="0" sz="2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627484" y="3244850"/>
            <a:ext cx="4516500" cy="6228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anchorCtr="0" anchor="ctr" bIns="274325" lIns="10287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2 Content">
  <p:cSld name="Column 2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487467"/>
            <a:ext cx="78867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Quattrocento Sans"/>
              <a:buNone/>
              <a:defRPr b="0" i="0" sz="2400" u="none" cap="none" strike="noStrik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>
            <a:off x="-1" y="397680"/>
            <a:ext cx="9144000" cy="667200"/>
          </a:xfrm>
          <a:prstGeom prst="rect">
            <a:avLst/>
          </a:prstGeom>
          <a:solidFill>
            <a:schemeClr val="accent6">
              <a:alpha val="145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958319" y="1547879"/>
            <a:ext cx="34701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958163" y="1864652"/>
            <a:ext cx="3469800" cy="24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b="0" i="0" sz="1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4763781" y="1547878"/>
            <a:ext cx="34701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4" type="body"/>
          </p:nvPr>
        </p:nvSpPr>
        <p:spPr>
          <a:xfrm>
            <a:off x="4764141" y="1864652"/>
            <a:ext cx="3469800" cy="24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  <a:defRPr b="0" i="0" sz="11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E8E8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unifiedplan.org/" TargetMode="External"/><Relationship Id="rId4" Type="http://schemas.openxmlformats.org/officeDocument/2006/relationships/hyperlink" Target="https://www.summitcounty.org/631/Long-Range-Transportation-Plan-Info" TargetMode="External"/><Relationship Id="rId5" Type="http://schemas.openxmlformats.org/officeDocument/2006/relationships/hyperlink" Target="https://uvision.utah.gov/" TargetMode="External"/><Relationship Id="rId6" Type="http://schemas.openxmlformats.org/officeDocument/2006/relationships/hyperlink" Target="https://www.pps.org/product/a-citizens-guide-to-better-street-how-to-engage-your-transportation-agency#:~:text=the%20general%20public.-,A%20Citizen's%20Guide%20to%20Better%20Streets%3A%20How%20to%20Engage%20Your,of%20interacting%20with%20transportation%20agencies." TargetMode="External"/><Relationship Id="rId7" Type="http://schemas.openxmlformats.org/officeDocument/2006/relationships/hyperlink" Target="https://safety.fhwa.dot.gov/ped_bike/ped_cmnity/ped_walkguide/residents_guide2014_final.pdf" TargetMode="External"/><Relationship Id="rId8" Type="http://schemas.openxmlformats.org/officeDocument/2006/relationships/hyperlink" Target="https://safety.fhwa.dot.gov/ped_bike/ped_cmnity/ped_walkguide/residents_guide2014_final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Summit County Community Planning Lab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124" y="478900"/>
            <a:ext cx="4459749" cy="22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707400" y="3398950"/>
            <a:ext cx="8124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Urban Design</a:t>
            </a:r>
            <a:endParaRPr b="1" sz="2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April 8, 2024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292"/>
              <a:buFont typeface="Arial"/>
              <a:buNone/>
            </a:pPr>
            <a:r>
              <a:rPr lang="en" sz="2050" u="sng">
                <a:latin typeface="Comfortaa"/>
                <a:ea typeface="Comfortaa"/>
                <a:cs typeface="Comfortaa"/>
                <a:sym typeface="Comfortaa"/>
              </a:rPr>
              <a:t>Final Project </a:t>
            </a:r>
            <a:endParaRPr sz="25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057850"/>
            <a:ext cx="85206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Discussion Questions:</a:t>
            </a:r>
            <a:endParaRPr b="1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What is your initial project idea or area of interest?  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What do you already know and what do you need to know?  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Have you watched any of the example videos?  If not, you should</a:t>
            </a: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!  (HINT: Look at the Final Project document)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What story can be told to interest others in this topic?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If you were to boil your project idea down into one sentence or question, what would it be?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Explore opportunities for collaboration!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26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569"/>
              <a:buFont typeface="Arial"/>
              <a:buNone/>
            </a:pPr>
            <a:r>
              <a:rPr lang="en" sz="2272" u="sng">
                <a:latin typeface="Comfortaa"/>
                <a:ea typeface="Comfortaa"/>
                <a:cs typeface="Comfortaa"/>
                <a:sym typeface="Comfortaa"/>
              </a:rPr>
              <a:t>Final Project Outline </a:t>
            </a:r>
            <a:endParaRPr sz="274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889075"/>
            <a:ext cx="85206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Example Presentation Outline for Projects</a:t>
            </a: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Lead In</a:t>
            </a:r>
            <a:endParaRPr b="1"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State the Issue – problem or opportunity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Show a photo or short video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Context</a:t>
            </a:r>
            <a:endParaRPr b="1"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Where does it come from?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Are there known causes or contributors?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Does it have a long history?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Value</a:t>
            </a:r>
            <a:endParaRPr b="1"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Why does it matter?  What’s at stake?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Are people suffering because of it, or not getting something of value?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Who are these people?  Tell a story about one.  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Solutions</a:t>
            </a:r>
            <a:endParaRPr b="1"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can be done about it?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Are there alternative ways to address it?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Which is best?  Why?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Show photos of examples of the best approach.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b="1"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Connection</a:t>
            </a:r>
            <a:endParaRPr b="1"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Explain how doing that will solve the problem or take advantage of the opportunity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fortaa"/>
              <a:buChar char="-"/>
            </a:pPr>
            <a:r>
              <a:rPr lang="en" sz="5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Tie the solution to the story </a:t>
            </a:r>
            <a:endParaRPr sz="5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fortaa"/>
                <a:ea typeface="Comfortaa"/>
                <a:cs typeface="Comfortaa"/>
                <a:sym typeface="Comfortaa"/>
              </a:rPr>
              <a:t>Wrap Up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4404750" y="1705900"/>
            <a:ext cx="46815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OPTION 1: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Consider the Qualities of Character and Legibility: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Draw a flag for your ideal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community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-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Write a slogan for your ideal community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OPTION 2: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Jot down 3 Qualities or Aspects of Built Form you will notice the next time you take a walk.  Wy do these 3 stand out to you?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5606" l="0" r="0" t="0"/>
          <a:stretch/>
        </p:blipFill>
        <p:spPr>
          <a:xfrm>
            <a:off x="271825" y="1256299"/>
            <a:ext cx="3512526" cy="33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latin typeface="Comfortaa"/>
                <a:ea typeface="Comfortaa"/>
                <a:cs typeface="Comfortaa"/>
                <a:sym typeface="Comfortaa"/>
              </a:rPr>
              <a:t>For Next Class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560450" y="1157900"/>
            <a:ext cx="82719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1F77BA"/>
              </a:solidFill>
              <a:highlight>
                <a:srgbClr val="F7F7F7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700"/>
              <a:buFont typeface="Comfortaa"/>
              <a:buChar char="●"/>
            </a:pPr>
            <a:r>
              <a:rPr b="1" i="1" lang="en" sz="17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REVIEW: </a:t>
            </a:r>
            <a:endParaRPr b="1" i="1" sz="17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" sz="1700" u="sng">
                <a:solidFill>
                  <a:srgbClr val="0B2E5F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Utah's Unified Transportation Plan</a:t>
            </a:r>
            <a:endParaRPr sz="1700" u="sng">
              <a:solidFill>
                <a:srgbClr val="0B2E5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" sz="1700" u="sng">
                <a:solidFill>
                  <a:srgbClr val="0B2E5F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Summit County's Long Range Transportation Plan</a:t>
            </a:r>
            <a:endParaRPr sz="1700" u="sng">
              <a:solidFill>
                <a:srgbClr val="0B2E5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" sz="1700" u="sng">
                <a:solidFill>
                  <a:srgbClr val="0B2E5F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Utah's Transportation Vision</a:t>
            </a:r>
            <a:endParaRPr sz="1700" u="sng">
              <a:solidFill>
                <a:srgbClr val="0B2E5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b="1"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Optional</a:t>
            </a: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i="1"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but highly recommended</a:t>
            </a: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" sz="1700" u="sng">
                <a:solidFill>
                  <a:srgbClr val="0B2E5F"/>
                </a:solidFill>
                <a:latin typeface="Comfortaa"/>
                <a:ea typeface="Comfortaa"/>
                <a:cs typeface="Comfortaa"/>
                <a:sym typeface="Comforta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Citizen's Guide to Better Streets</a:t>
            </a:r>
            <a:endParaRPr sz="1700" u="sng">
              <a:solidFill>
                <a:srgbClr val="0B2E5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 u="sng">
                <a:solidFill>
                  <a:srgbClr val="0B2E5F"/>
                </a:solidFill>
                <a:latin typeface="Comfortaa"/>
                <a:ea typeface="Comfortaa"/>
                <a:cs typeface="Comfortaa"/>
                <a:sym typeface="Comforta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Resident's Guide for Creating Safer Communities for Walking and Biki</a:t>
            </a:r>
            <a:r>
              <a:rPr lang="en" sz="1700" u="sng">
                <a:solidFill>
                  <a:srgbClr val="0B2E5F"/>
                </a:solidFill>
                <a:latin typeface="Comfortaa"/>
                <a:ea typeface="Comfortaa"/>
                <a:cs typeface="Comfortaa"/>
                <a:sym typeface="Comforta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ng</a:t>
            </a:r>
            <a:br>
              <a:rPr lang="en" sz="1600">
                <a:solidFill>
                  <a:srgbClr val="4F4651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b="1" sz="1700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omfortaa"/>
                <a:ea typeface="Comfortaa"/>
                <a:cs typeface="Comfortaa"/>
                <a:sym typeface="Comfortaa"/>
              </a:rPr>
              <a:t>Agenda</a:t>
            </a:r>
            <a:endParaRPr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1075"/>
            <a:ext cx="8520600" cy="29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marR="152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Overview from last session &amp; questions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Rapid Fire Review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Guest Speaker: Peter Barnes, </a:t>
            </a:r>
            <a:r>
              <a:rPr i="1" lang="en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Planning Director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52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Break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Place Check review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Final project Work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152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Wrap Up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"/>
              <a:buChar char="●"/>
            </a:pPr>
            <a:r>
              <a:rPr lang="en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 next class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19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672"/>
              <a:buFont typeface="Arial"/>
              <a:buNone/>
            </a:pPr>
            <a:r>
              <a:rPr lang="en" sz="232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Review</a:t>
            </a:r>
            <a:endParaRPr sz="232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817050"/>
            <a:ext cx="8520600" cy="4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There are several barriers to creating affordable housing.  Describe two.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What are some strategies for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increasing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affordable housing?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How might these shapes relate to housing in Summit County?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Based on what you read and what you may have learned previously, what is urban design?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Why might urban design principles be useful in Summit County, even in areas that are not stereotypically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urban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?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 your own words, describe </a:t>
            </a:r>
            <a:r>
              <a:rPr i="1" lang="en">
                <a:latin typeface="Comfortaa"/>
                <a:ea typeface="Comfortaa"/>
                <a:cs typeface="Comfortaa"/>
                <a:sym typeface="Comfortaa"/>
              </a:rPr>
              <a:t>tactical urbanism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3382700" y="2224850"/>
            <a:ext cx="616800" cy="505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/>
          <p:nvPr/>
        </p:nvSpPr>
        <p:spPr>
          <a:xfrm rot="10800000">
            <a:off x="4166875" y="2224850"/>
            <a:ext cx="616800" cy="505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72550"/>
            <a:ext cx="85206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2672"/>
              <a:buFont typeface="Arial"/>
              <a:buNone/>
            </a:pPr>
            <a:r>
              <a:rPr lang="en" sz="232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RAPID  FIRE</a:t>
            </a:r>
            <a:endParaRPr sz="232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837150"/>
            <a:ext cx="8520600" cy="4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How many General Plans does Summit County have?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What is zoning? (FOUR WORDS       )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What is always the answer? 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A conditional use permit is an example of what type of process?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When is the best time to get involved in a project?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Housing on which the occupant is paying no more than 30% of their monthly income (including 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utilities</a:t>
            </a: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) is known as …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AutoNum type="arabicPeriod"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Instead of AMI, Park City uses WFW which stands for…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13363" l="21160" r="21430" t="8942"/>
          <a:stretch/>
        </p:blipFill>
        <p:spPr>
          <a:xfrm>
            <a:off x="5679350" y="152287"/>
            <a:ext cx="482274" cy="65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13363" l="21160" r="21430" t="8942"/>
          <a:stretch/>
        </p:blipFill>
        <p:spPr>
          <a:xfrm>
            <a:off x="3123925" y="152287"/>
            <a:ext cx="482274" cy="65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875" y="1507150"/>
            <a:ext cx="482275" cy="4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u="sng">
                <a:latin typeface="Comfortaa"/>
                <a:ea typeface="Comfortaa"/>
                <a:cs typeface="Comfortaa"/>
                <a:sym typeface="Comfortaa"/>
              </a:rPr>
              <a:t>Learning Objectives</a:t>
            </a:r>
            <a:endParaRPr sz="232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Participants will be able to…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-"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Define urban design and understand the various ways it is used 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-"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built environments impact our lives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-"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Describe design elements that contribute to community cohesion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mfortaa"/>
              <a:buChar char="-"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areas within Summit County that may benefit from Urban Design thinking </a:t>
            </a:r>
            <a:endParaRPr sz="1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188" y="962788"/>
            <a:ext cx="4719624" cy="32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569"/>
              <a:buFont typeface="Arial"/>
              <a:buNone/>
            </a:pPr>
            <a:r>
              <a:rPr lang="en" sz="2272" u="sng">
                <a:latin typeface="Comfortaa"/>
                <a:ea typeface="Comfortaa"/>
                <a:cs typeface="Comfortaa"/>
                <a:sym typeface="Comfortaa"/>
              </a:rPr>
              <a:t>Place Check</a:t>
            </a:r>
            <a:endParaRPr sz="274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057850"/>
            <a:ext cx="85206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Review:</a:t>
            </a:r>
            <a:endParaRPr b="1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Char char="-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Based on what you learned this evening, are there any answers on your Place Check you want to revise?  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Discussion Questions</a:t>
            </a:r>
            <a:endParaRPr b="1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Where did you visit for your Place Check?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What did you notice about this place? 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800"/>
              <a:buFont typeface="Comfortaa"/>
              <a:buAutoNum type="arabicPeriod"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From what you observed, what design elements might be the most appropriate for Summit County as a whole and your community specifically? 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569"/>
              <a:buFont typeface="Arial"/>
              <a:buNone/>
            </a:pPr>
            <a:r>
              <a:rPr lang="en" sz="2272" u="sng">
                <a:latin typeface="Comfortaa"/>
                <a:ea typeface="Comfortaa"/>
                <a:cs typeface="Comfortaa"/>
                <a:sym typeface="Comfortaa"/>
              </a:rPr>
              <a:t>Project Work</a:t>
            </a:r>
            <a:endParaRPr sz="274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057850"/>
            <a:ext cx="85206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We’ll spend some time chatting with those who submitted similar or related ideas.  You do not need to work as a group, but it would be beneficial to consider collaboration when possible. </a:t>
            </a:r>
            <a:r>
              <a:rPr b="1" lang="en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06650" y="2288700"/>
            <a:ext cx="3336000" cy="1710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Code Amendments or General Plan / Open Space</a:t>
            </a:r>
            <a:endParaRPr b="1"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Jan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Rachael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Angie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642600" y="2280575"/>
            <a:ext cx="2814000" cy="1710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Housing Affordability and Community Building</a:t>
            </a:r>
            <a:endParaRPr b="1"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Theodore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Toria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6456600" y="2288700"/>
            <a:ext cx="2375700" cy="1710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Research and Analysis / Transportation</a:t>
            </a:r>
            <a:endParaRPr b="1"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Tracy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James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3999300"/>
            <a:ext cx="8542200" cy="940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Need Ideas?</a:t>
            </a:r>
            <a:endParaRPr b="1"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313948"/>
              </a:buClr>
              <a:buSzPts val="1500"/>
              <a:buFont typeface="Comfortaa"/>
              <a:buChar char="-"/>
            </a:pPr>
            <a:r>
              <a:rPr lang="en" sz="1500">
                <a:solidFill>
                  <a:srgbClr val="313948"/>
                </a:solidFill>
                <a:latin typeface="Comfortaa"/>
                <a:ea typeface="Comfortaa"/>
                <a:cs typeface="Comfortaa"/>
                <a:sym typeface="Comfortaa"/>
              </a:rPr>
              <a:t>See next</a:t>
            </a:r>
            <a:endParaRPr sz="1500">
              <a:solidFill>
                <a:srgbClr val="31394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292"/>
              <a:buFont typeface="Arial"/>
              <a:buNone/>
            </a:pPr>
            <a:r>
              <a:rPr lang="en" sz="2050" u="sng">
                <a:latin typeface="Comfortaa"/>
                <a:ea typeface="Comfortaa"/>
                <a:cs typeface="Comfortaa"/>
                <a:sym typeface="Comfortaa"/>
              </a:rPr>
              <a:t>Need an Idea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 need an idea!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572000" y="1152475"/>
            <a:ext cx="440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Care About Subdivision Regulations, You Just Don’t Know It (Yet)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75" y="1972850"/>
            <a:ext cx="2638550" cy="26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125" y="1972330"/>
            <a:ext cx="2638550" cy="262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