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Roboto"/>
      <p:regular r:id="rId51"/>
      <p:bold r:id="rId52"/>
      <p:italic r:id="rId53"/>
      <p:boldItalic r:id="rId54"/>
    </p:embeddedFont>
    <p:embeddedFont>
      <p:font typeface="Lato"/>
      <p:regular r:id="rId55"/>
      <p:bold r:id="rId56"/>
      <p:italic r:id="rId57"/>
      <p:boldItalic r:id="rId58"/>
    </p:embeddedFont>
    <p:embeddedFont>
      <p:font typeface="Comfortaa"/>
      <p:regular r:id="rId59"/>
      <p:bold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Comfortaa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regular.fntdata"/><Relationship Id="rId50" Type="http://schemas.openxmlformats.org/officeDocument/2006/relationships/slide" Target="slides/slide45.xml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6.xml"/><Relationship Id="rId55" Type="http://schemas.openxmlformats.org/officeDocument/2006/relationships/font" Target="fonts/Lato-regular.fntdata"/><Relationship Id="rId10" Type="http://schemas.openxmlformats.org/officeDocument/2006/relationships/slide" Target="slides/slide5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8.xml"/><Relationship Id="rId57" Type="http://schemas.openxmlformats.org/officeDocument/2006/relationships/font" Target="fonts/Lato-italic.fntdata"/><Relationship Id="rId12" Type="http://schemas.openxmlformats.org/officeDocument/2006/relationships/slide" Target="slides/slide7.xml"/><Relationship Id="rId56" Type="http://schemas.openxmlformats.org/officeDocument/2006/relationships/font" Target="fonts/Lato-bold.fntdata"/><Relationship Id="rId15" Type="http://schemas.openxmlformats.org/officeDocument/2006/relationships/slide" Target="slides/slide10.xml"/><Relationship Id="rId59" Type="http://schemas.openxmlformats.org/officeDocument/2006/relationships/font" Target="fonts/Comfortaa-regular.fntdata"/><Relationship Id="rId14" Type="http://schemas.openxmlformats.org/officeDocument/2006/relationships/slide" Target="slides/slide9.xml"/><Relationship Id="rId58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1ce7171c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1ce7171c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Also called a comprehensive plan.</a:t>
            </a:r>
            <a:endParaRPr sz="105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1ce7171c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c1ce7171c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Also called a comprehensive plan.</a:t>
            </a:r>
            <a:endParaRPr sz="105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1ce7171c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c1ce7171c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 is very possible that you will hear a question about "Policy 2.3" which is a statement in the Snyderville Basin General Plan.  This phrase has been used as a reason for denying development in the area.  The fact that general plans are non-binding might be news to participants.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GOAL: Promote sustainable Land Use Planning Principles that preserve Critical Lands, maintain neighborhood character, protect the economic base, prevent sprawl, and provide efficient delivery of services.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OBJECTIVE A: Encourage the creation of highly-livable neighborhoods and mixed use areas that are connected by open spaces and multi-modal transportation systems.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Policy 2.3: Do not approve any new entitlements beyond those permitted by the Development Code until such time that existing entitlements are significantly exhausted, unless the County legislative body first determines that: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a. a compelling countervailing public interest, specifically identified in the General Plan exists and cannot be reasonably satisfied without expanding one or more entitlement(s);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b. such new entitlement(s) do not simply result in an incidental benefit to the public interest, but rather such entitlement(s) are intended primarily to promote such compelling countervailing public interest; and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c. any new entitlement(s) are consistent with the Neighborhood Planning Area Plans and the Snyderville Basin General Plan’s Future Land Use Maps, as amended.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1ce7171c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1ce7171c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1ce7171c6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c1ce7171c6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1ce7171c6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c1ce7171c6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General plan can also be called a Comprehensive Plan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1ce7171c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1ce7171c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1ce7171c6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c1ce7171c6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1ce7171c6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c1ce7171c6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Calibri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 slides 14 and 18, participants may recall being asked their thoughts about these strategies during the visioning process. 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1ce7171c6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1ce7171c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be04753e54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be04753e5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1ce7171c6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c1ce7171c6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c1ce7171c6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c1ce7171c6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1ce7171c6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c1ce7171c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c1ce7171c6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c1ce7171c6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Calibri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 slides 14 and 18, participants may recall being asked their thoughts about these strategies during the visioning process. 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1143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1ce7171c6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c1ce7171c6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1143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Small subdivisions can be approved administratively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c1ce7171c6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c1ce7171c6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1143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Small subdivisions can be approved administratively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c1ce7171c6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c1ce7171c6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1ce7171c6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1ce7171c6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c1ce7171c6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c1ce7171c6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edfe57cbb4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edfe57cbb4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c657841d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c657841d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AutoNum type="arabicPeriod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do you feel about terms like NIMBY or BANANA? 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055093a7f_1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8055093a7f_1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018e43d9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018e43d9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c1ce7171c6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c1ce7171c6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1ce7171c6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c1ce7171c6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c1ce7171c6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c1ce7171c6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c1ce7171c6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c1ce7171c6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1ce7171c6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c1ce7171c6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c1ce7171c6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c1ce7171c6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c1ce7171c6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c1ce7171c6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8055093a7f_1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8055093a7f_1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be04753e54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be04753e5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055093a7f_1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8055093a7f_1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8055093a7f_1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8055093a7f_1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8055093a7f_1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8055093a7f_1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8055093a7f_1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8055093a7f_1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edfe57cbb4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edfe57cbb4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edfe57cbb4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edfe57cbb4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1ce7171c6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1ce7171c6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1ce7171c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1ce7171c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c1ce7171c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c1ce7171c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1ce7171c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1ce7171c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Also called a comprehensive plan.</a:t>
            </a:r>
            <a:endParaRPr sz="105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1ce7171c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c1ce7171c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hyperlink" Target="https://oursummitcounty.com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summitcounty.org/DocumentCenter/View/481/General-Plan-PDF?bidId=" TargetMode="External"/><Relationship Id="rId4" Type="http://schemas.openxmlformats.org/officeDocument/2006/relationships/hyperlink" Target="https://www.summitcounty.org/DocumentCenter/View/429/Eastern-General-Plan-PDF?bidId=" TargetMode="External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summitcounty.org/DocumentCenter/View/481/General-Plan-PDF?bidId=" TargetMode="External"/><Relationship Id="rId4" Type="http://schemas.openxmlformats.org/officeDocument/2006/relationships/hyperlink" Target="https://www.summitcounty.org/DocumentCenter/View/429/Eastern-General-Plan-PDF?bidId=" TargetMode="External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summitcounty.maps.arcgis.com/apps/webappviewer/index.html?id=8fa54cade4d64da8b8a6869ba9b38f82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summitcounty.org/828/Development-Codes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hyperlink" Target="https://codelibrary.amlegal.com/codes/summitcountyut/latest/summitcounty_ut/0-0-0-15732#JD_10-2-11" TargetMode="External"/><Relationship Id="rId5" Type="http://schemas.openxmlformats.org/officeDocument/2006/relationships/hyperlink" Target="https://codelibrary.amlegal.com/codes/summitcountyut/latest/summitcounty_ut/0-0-0-17926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trongtowns.org/journal/2018/2/14/you-care-about-the-subdivision-regulations-you-just-dont-know-it-ye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odelibrary.amlegal.com/codes/summitcountyut/latest/summitcounty_ut/0-0-0-18674" TargetMode="External"/><Relationship Id="rId4" Type="http://schemas.openxmlformats.org/officeDocument/2006/relationships/hyperlink" Target="https://codelibrary.amlegal.com/codes/summitcountyut/latest/summitcounty_ut/0-0-0-16026" TargetMode="External"/><Relationship Id="rId5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guidingourgrowth.utah.gov" TargetMode="External"/><Relationship Id="rId4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laurahanson@utah.gov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hyperlink" Target="https://www.planning.org/timeline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le.utah.gov/xcode/Title10/Chapter9A/10-9a.html?v=C10-9a_1800010118000101" TargetMode="External"/><Relationship Id="rId4" Type="http://schemas.openxmlformats.org/officeDocument/2006/relationships/hyperlink" Target="http://le.utah.gov/xcode/Title10/Chapter9A/10-9a.html?v=C10-9a_1800010118000101" TargetMode="External"/><Relationship Id="rId5" Type="http://schemas.openxmlformats.org/officeDocument/2006/relationships/hyperlink" Target="http://le.utah.gov/xcode/Title17/Chapter27A/17-27a.html" TargetMode="External"/><Relationship Id="rId6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fortaa"/>
                <a:ea typeface="Comfortaa"/>
                <a:cs typeface="Comfortaa"/>
                <a:sym typeface="Comfortaa"/>
              </a:rPr>
              <a:t>Summit County Community Planning Lab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2124" y="478900"/>
            <a:ext cx="4459749" cy="225522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707400" y="3398950"/>
            <a:ext cx="81249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Planning and Zoning: History and Interaction, Types of Plans and Zoning Ordinances</a:t>
            </a:r>
            <a:endParaRPr b="1" sz="15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May 11, 2024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Visioning</a:t>
            </a:r>
            <a:endParaRPr/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101100" y="1017450"/>
            <a:ext cx="3262200" cy="36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Where/how should we grow?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should the character of the community look like?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should jobs or housing be located?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open spaces should be protected and preserved?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What should our transportation network look like?</a:t>
            </a: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575" y="710025"/>
            <a:ext cx="5596025" cy="39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/>
        </p:nvSpPr>
        <p:spPr>
          <a:xfrm>
            <a:off x="4965400" y="4624875"/>
            <a:ext cx="22806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https://oursummitcounty.com/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Plan</a:t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311700" y="1152475"/>
            <a:ext cx="3990900" cy="36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Required Elements: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Land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Transportation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Moderate Income Housing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Use and Conservation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Other Common Elements: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Parks, Recreation, Open Space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Economic Development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Natural Resources and Hazards</a:t>
            </a:r>
            <a:endParaRPr/>
          </a:p>
        </p:txBody>
      </p:sp>
      <p:sp>
        <p:nvSpPr>
          <p:cNvPr id="160" name="Google Shape;160;p23"/>
          <p:cNvSpPr txBox="1"/>
          <p:nvPr/>
        </p:nvSpPr>
        <p:spPr>
          <a:xfrm>
            <a:off x="5241425" y="4218775"/>
            <a:ext cx="328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Snyderville Basin General Plan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 Summit County General Plan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5000" y="1169850"/>
            <a:ext cx="4536601" cy="25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Plan</a:t>
            </a:r>
            <a:endParaRPr/>
          </a:p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311700" y="1152475"/>
            <a:ext cx="3990900" cy="36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30-year horizon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Non-binding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Purpose is to guide future decision making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Provides an opportunity to consider how topics impact or affect another - </a:t>
            </a:r>
            <a:r>
              <a:rPr lang="en"/>
              <a:t>e.g. transportation and land use</a:t>
            </a:r>
            <a:endParaRPr/>
          </a:p>
        </p:txBody>
      </p:sp>
      <p:sp>
        <p:nvSpPr>
          <p:cNvPr id="168" name="Google Shape;168;p24"/>
          <p:cNvSpPr txBox="1"/>
          <p:nvPr/>
        </p:nvSpPr>
        <p:spPr>
          <a:xfrm>
            <a:off x="4541125" y="4363325"/>
            <a:ext cx="328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Snyderville Basin General Plan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 Summit County General Plan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5">
            <a:alphaModFix/>
          </a:blip>
          <a:srcRect b="0" l="18433" r="0" t="0"/>
          <a:stretch/>
        </p:blipFill>
        <p:spPr>
          <a:xfrm>
            <a:off x="4188950" y="527925"/>
            <a:ext cx="4708673" cy="36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b="2954" l="631" r="2272" t="1122"/>
          <a:stretch/>
        </p:blipFill>
        <p:spPr>
          <a:xfrm>
            <a:off x="2626725" y="800925"/>
            <a:ext cx="6475776" cy="41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/>
          <p:nvPr/>
        </p:nvSpPr>
        <p:spPr>
          <a:xfrm>
            <a:off x="245925" y="1334625"/>
            <a:ext cx="365100" cy="2247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5"/>
          <p:cNvSpPr txBox="1"/>
          <p:nvPr>
            <p:ph type="title"/>
          </p:nvPr>
        </p:nvSpPr>
        <p:spPr>
          <a:xfrm>
            <a:off x="150175" y="294150"/>
            <a:ext cx="8073900" cy="6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Read a Future Land Use Map</a:t>
            </a: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245925" y="1721000"/>
            <a:ext cx="365100" cy="2247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245925" y="2107375"/>
            <a:ext cx="365100" cy="2247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/>
          <p:nvPr/>
        </p:nvSpPr>
        <p:spPr>
          <a:xfrm>
            <a:off x="245925" y="2493750"/>
            <a:ext cx="365100" cy="224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245925" y="2880125"/>
            <a:ext cx="365100" cy="224700"/>
          </a:xfrm>
          <a:prstGeom prst="rect">
            <a:avLst/>
          </a:prstGeom>
          <a:solidFill>
            <a:srgbClr val="307B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245925" y="3266500"/>
            <a:ext cx="365100" cy="224700"/>
          </a:xfrm>
          <a:prstGeom prst="rect">
            <a:avLst/>
          </a:prstGeom>
          <a:solidFill>
            <a:srgbClr val="99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9900FF"/>
              </a:highlight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744525" y="1262325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Lower Density Residential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744525" y="1648700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Higher Density Residential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44525" y="2035075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Mixed Use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744525" y="2421450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Commercial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744525" y="2807825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Public / Utility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25"/>
          <p:cNvSpPr/>
          <p:nvPr/>
        </p:nvSpPr>
        <p:spPr>
          <a:xfrm>
            <a:off x="245925" y="3652875"/>
            <a:ext cx="365100" cy="2247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 txBox="1"/>
          <p:nvPr/>
        </p:nvSpPr>
        <p:spPr>
          <a:xfrm>
            <a:off x="744525" y="3194200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Industrial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744525" y="3580575"/>
            <a:ext cx="198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Parks / Open Space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361525" y="4257800"/>
            <a:ext cx="182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Some variations exist</a:t>
            </a:r>
            <a:endParaRPr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>
            <p:ph idx="1" type="body"/>
          </p:nvPr>
        </p:nvSpPr>
        <p:spPr>
          <a:xfrm>
            <a:off x="109050" y="3747175"/>
            <a:ext cx="1771200" cy="10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Summit County: Neighborhood Approach</a:t>
            </a:r>
            <a:endParaRPr/>
          </a:p>
        </p:txBody>
      </p:sp>
      <p:pic>
        <p:nvPicPr>
          <p:cNvPr id="196" name="Google Shape;1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478" y="0"/>
            <a:ext cx="3220898" cy="501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4">
            <a:alphaModFix/>
          </a:blip>
          <a:srcRect b="0" l="0" r="0" t="1322"/>
          <a:stretch/>
        </p:blipFill>
        <p:spPr>
          <a:xfrm>
            <a:off x="1794125" y="66325"/>
            <a:ext cx="3891001" cy="49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 the </a:t>
            </a:r>
            <a:r>
              <a:rPr lang="en"/>
              <a:t>Pla</a:t>
            </a:r>
            <a:r>
              <a:rPr lang="en"/>
              <a:t>n</a:t>
            </a:r>
            <a:endParaRPr/>
          </a:p>
        </p:txBody>
      </p:sp>
      <p:grpSp>
        <p:nvGrpSpPr>
          <p:cNvPr id="203" name="Google Shape;203;p27"/>
          <p:cNvGrpSpPr/>
          <p:nvPr/>
        </p:nvGrpSpPr>
        <p:grpSpPr>
          <a:xfrm>
            <a:off x="4052970" y="1938612"/>
            <a:ext cx="1982325" cy="1957134"/>
            <a:chOff x="3071457" y="2013875"/>
            <a:chExt cx="1944600" cy="1569600"/>
          </a:xfrm>
        </p:grpSpPr>
        <p:sp>
          <p:nvSpPr>
            <p:cNvPr id="204" name="Google Shape;204;p27"/>
            <p:cNvSpPr/>
            <p:nvPr/>
          </p:nvSpPr>
          <p:spPr>
            <a:xfrm flipH="1" rot="10800000">
              <a:off x="3071457" y="2013875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7"/>
            <p:cNvSpPr txBox="1"/>
            <p:nvPr/>
          </p:nvSpPr>
          <p:spPr>
            <a:xfrm>
              <a:off x="3317856" y="2135081"/>
              <a:ext cx="1451700" cy="4599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Local Code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" name="Google Shape;206;p27"/>
            <p:cNvSpPr txBox="1"/>
            <p:nvPr/>
          </p:nvSpPr>
          <p:spPr>
            <a:xfrm>
              <a:off x="3316101" y="2594974"/>
              <a:ext cx="1451700" cy="6339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Legally binding, applies to all decisions made today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7" name="Google Shape;207;p27"/>
          <p:cNvGrpSpPr/>
          <p:nvPr/>
        </p:nvGrpSpPr>
        <p:grpSpPr>
          <a:xfrm>
            <a:off x="2073078" y="1938612"/>
            <a:ext cx="1982325" cy="1957134"/>
            <a:chOff x="1126863" y="2013875"/>
            <a:chExt cx="1944600" cy="1569600"/>
          </a:xfrm>
        </p:grpSpPr>
        <p:sp>
          <p:nvSpPr>
            <p:cNvPr id="208" name="Google Shape;208;p27"/>
            <p:cNvSpPr/>
            <p:nvPr/>
          </p:nvSpPr>
          <p:spPr>
            <a:xfrm>
              <a:off x="1126863" y="2013875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25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7"/>
            <p:cNvSpPr txBox="1"/>
            <p:nvPr/>
          </p:nvSpPr>
          <p:spPr>
            <a:xfrm>
              <a:off x="1351627" y="2135061"/>
              <a:ext cx="1451700" cy="459900"/>
            </a:xfrm>
            <a:prstGeom prst="rect">
              <a:avLst/>
            </a:prstGeom>
            <a:solidFill>
              <a:srgbClr val="259C9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General Plan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0" name="Google Shape;210;p27"/>
            <p:cNvSpPr txBox="1"/>
            <p:nvPr/>
          </p:nvSpPr>
          <p:spPr>
            <a:xfrm>
              <a:off x="1351634" y="2550976"/>
              <a:ext cx="1451700" cy="911100"/>
            </a:xfrm>
            <a:prstGeom prst="rect">
              <a:avLst/>
            </a:prstGeom>
            <a:solidFill>
              <a:srgbClr val="259C9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Advisory, sets a strategic direction, looks out 30 years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1" name="Google Shape;211;p27"/>
          <p:cNvGrpSpPr/>
          <p:nvPr/>
        </p:nvGrpSpPr>
        <p:grpSpPr>
          <a:xfrm>
            <a:off x="6032756" y="1938580"/>
            <a:ext cx="2947178" cy="1957134"/>
            <a:chOff x="5015938" y="2013875"/>
            <a:chExt cx="3001200" cy="1569600"/>
          </a:xfrm>
        </p:grpSpPr>
        <p:sp>
          <p:nvSpPr>
            <p:cNvPr id="212" name="Google Shape;212;p27"/>
            <p:cNvSpPr/>
            <p:nvPr/>
          </p:nvSpPr>
          <p:spPr>
            <a:xfrm>
              <a:off x="5015938" y="2013875"/>
              <a:ext cx="30012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7"/>
            <p:cNvSpPr txBox="1"/>
            <p:nvPr/>
          </p:nvSpPr>
          <p:spPr>
            <a:xfrm>
              <a:off x="5360226" y="2091068"/>
              <a:ext cx="24171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Individual Applications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4" name="Google Shape;214;p27"/>
            <p:cNvSpPr txBox="1"/>
            <p:nvPr/>
          </p:nvSpPr>
          <p:spPr>
            <a:xfrm>
              <a:off x="5360229" y="2587454"/>
              <a:ext cx="24771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Building permits, subdivisions, master planned communities, redevelopment areas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5947825" y="2788659"/>
            <a:ext cx="211415" cy="257386"/>
            <a:chOff x="4858109" y="2631368"/>
            <a:chExt cx="316442" cy="315000"/>
          </a:xfrm>
        </p:grpSpPr>
        <p:sp>
          <p:nvSpPr>
            <p:cNvPr id="216" name="Google Shape;216;p27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3929970" y="2788659"/>
            <a:ext cx="211415" cy="257386"/>
            <a:chOff x="4858109" y="2631368"/>
            <a:chExt cx="316442" cy="315000"/>
          </a:xfrm>
        </p:grpSpPr>
        <p:sp>
          <p:nvSpPr>
            <p:cNvPr id="219" name="Google Shape;219;p27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221" name="Google Shape;221;p27"/>
          <p:cNvGrpSpPr/>
          <p:nvPr/>
        </p:nvGrpSpPr>
        <p:grpSpPr>
          <a:xfrm>
            <a:off x="98971" y="1938787"/>
            <a:ext cx="1982325" cy="1957134"/>
            <a:chOff x="3071457" y="2013875"/>
            <a:chExt cx="1944600" cy="1569600"/>
          </a:xfrm>
        </p:grpSpPr>
        <p:sp>
          <p:nvSpPr>
            <p:cNvPr id="222" name="Google Shape;222;p27"/>
            <p:cNvSpPr/>
            <p:nvPr/>
          </p:nvSpPr>
          <p:spPr>
            <a:xfrm flipH="1" rot="10800000">
              <a:off x="3071457" y="2013875"/>
              <a:ext cx="1944600" cy="1569600"/>
            </a:xfrm>
            <a:prstGeom prst="round2DiagRect">
              <a:avLst>
                <a:gd fmla="val 0" name="adj1"/>
                <a:gd fmla="val 17764" name="adj2"/>
              </a:avLst>
            </a:prstGeom>
            <a:solidFill>
              <a:srgbClr val="CEE7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7"/>
            <p:cNvSpPr txBox="1"/>
            <p:nvPr/>
          </p:nvSpPr>
          <p:spPr>
            <a:xfrm>
              <a:off x="3317856" y="2135081"/>
              <a:ext cx="1451700" cy="459900"/>
            </a:xfrm>
            <a:prstGeom prst="rect">
              <a:avLst/>
            </a:prstGeom>
            <a:solidFill>
              <a:srgbClr val="CEE7E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Vision</a:t>
              </a:r>
              <a:endPara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4" name="Google Shape;224;p27"/>
            <p:cNvSpPr txBox="1"/>
            <p:nvPr/>
          </p:nvSpPr>
          <p:spPr>
            <a:xfrm>
              <a:off x="3316089" y="2594967"/>
              <a:ext cx="1543500" cy="633900"/>
            </a:xfrm>
            <a:prstGeom prst="rect">
              <a:avLst/>
            </a:prstGeom>
            <a:solidFill>
              <a:srgbClr val="CEE7E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Advisory, identifies an aspirational goal for the future</a:t>
              </a:r>
              <a:endPara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5" name="Google Shape;225;p27"/>
          <p:cNvGrpSpPr/>
          <p:nvPr/>
        </p:nvGrpSpPr>
        <p:grpSpPr>
          <a:xfrm>
            <a:off x="1956234" y="2788484"/>
            <a:ext cx="211415" cy="257386"/>
            <a:chOff x="4858109" y="2631368"/>
            <a:chExt cx="316442" cy="315000"/>
          </a:xfrm>
        </p:grpSpPr>
        <p:sp>
          <p:nvSpPr>
            <p:cNvPr id="226" name="Google Shape;226;p27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sp>
        <p:nvSpPr>
          <p:cNvPr id="228" name="Google Shape;228;p27"/>
          <p:cNvSpPr/>
          <p:nvPr/>
        </p:nvSpPr>
        <p:spPr>
          <a:xfrm>
            <a:off x="4835475" y="1182075"/>
            <a:ext cx="476400" cy="591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7"/>
          <p:cNvSpPr/>
          <p:nvPr/>
        </p:nvSpPr>
        <p:spPr>
          <a:xfrm>
            <a:off x="7268125" y="1182050"/>
            <a:ext cx="476400" cy="591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Zoning Map</a:t>
            </a:r>
            <a:endParaRPr/>
          </a:p>
        </p:txBody>
      </p:sp>
      <p:sp>
        <p:nvSpPr>
          <p:cNvPr id="235" name="Google Shape;235;p28"/>
          <p:cNvSpPr txBox="1"/>
          <p:nvPr/>
        </p:nvSpPr>
        <p:spPr>
          <a:xfrm>
            <a:off x="4897525" y="4631325"/>
            <a:ext cx="366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Zoning Map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301" y="391350"/>
            <a:ext cx="5281699" cy="4239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>
            <p:ph idx="1" type="body"/>
          </p:nvPr>
        </p:nvSpPr>
        <p:spPr>
          <a:xfrm>
            <a:off x="311700" y="1152475"/>
            <a:ext cx="3321300" cy="36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Identifies which parts of the County Code apply to each parcel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 changed by application and approval of County Council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Changes to zoning map </a:t>
            </a:r>
            <a:r>
              <a:rPr i="1" lang="en"/>
              <a:t>should</a:t>
            </a:r>
            <a:r>
              <a:rPr lang="en"/>
              <a:t> reflect and implement the General Plan and Vision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Plan Land Use Map is updated with each zone change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Zoning Ordinance</a:t>
            </a:r>
            <a:endParaRPr/>
          </a:p>
        </p:txBody>
      </p:sp>
      <p:sp>
        <p:nvSpPr>
          <p:cNvPr id="243" name="Google Shape;243;p29"/>
          <p:cNvSpPr txBox="1"/>
          <p:nvPr>
            <p:ph idx="1" type="body"/>
          </p:nvPr>
        </p:nvSpPr>
        <p:spPr>
          <a:xfrm>
            <a:off x="311700" y="1017450"/>
            <a:ext cx="8520600" cy="36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Zones &amp; Overlay Zones</a:t>
            </a:r>
            <a:endParaRPr sz="7200"/>
          </a:p>
          <a:p>
            <a:pPr indent="-3238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Approved Uses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Conditional Uses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Prohibited Uses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Densities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Setbacks</a:t>
            </a:r>
            <a:endParaRPr sz="7200"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7200">
                <a:highlight>
                  <a:srgbClr val="FFFFFF"/>
                </a:highlight>
              </a:rPr>
              <a:t>Lot coverage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Building envelope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Fence heights</a:t>
            </a:r>
            <a:endParaRPr sz="7200"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7200">
                <a:highlight>
                  <a:srgbClr val="FFFFFF"/>
                </a:highlight>
              </a:rPr>
              <a:t>Accessory buildings</a:t>
            </a:r>
            <a:endParaRPr sz="7200">
              <a:highlight>
                <a:srgbClr val="FFFFFF"/>
              </a:highlight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3333"/>
              <a:buChar char="●"/>
            </a:pPr>
            <a:r>
              <a:rPr lang="en" sz="7200">
                <a:highlight>
                  <a:srgbClr val="FFFFFF"/>
                </a:highlight>
              </a:rPr>
              <a:t>Driveway widths</a:t>
            </a:r>
            <a:endParaRPr sz="7200">
              <a:solidFill>
                <a:srgbClr val="363A3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9"/>
          <p:cNvSpPr txBox="1"/>
          <p:nvPr/>
        </p:nvSpPr>
        <p:spPr>
          <a:xfrm>
            <a:off x="5241425" y="4218775"/>
            <a:ext cx="366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Summit County Development Codes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5" name="Google Shape;245;p29"/>
          <p:cNvGrpSpPr/>
          <p:nvPr/>
        </p:nvGrpSpPr>
        <p:grpSpPr>
          <a:xfrm>
            <a:off x="3513010" y="391406"/>
            <a:ext cx="5549876" cy="3551639"/>
            <a:chOff x="4162875" y="807425"/>
            <a:chExt cx="4592748" cy="2939125"/>
          </a:xfrm>
        </p:grpSpPr>
        <p:pic>
          <p:nvPicPr>
            <p:cNvPr id="246" name="Google Shape;246;p29"/>
            <p:cNvPicPr preferRelativeResize="0"/>
            <p:nvPr/>
          </p:nvPicPr>
          <p:blipFill rotWithShape="1">
            <a:blip r:embed="rId4">
              <a:alphaModFix/>
            </a:blip>
            <a:srcRect b="1299" l="20923" r="0" t="967"/>
            <a:stretch/>
          </p:blipFill>
          <p:spPr>
            <a:xfrm>
              <a:off x="4269599" y="908375"/>
              <a:ext cx="4486023" cy="2838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9"/>
            <p:cNvSpPr/>
            <p:nvPr/>
          </p:nvSpPr>
          <p:spPr>
            <a:xfrm>
              <a:off x="4162875" y="807425"/>
              <a:ext cx="1114200" cy="86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Clustered Development</a:t>
            </a:r>
            <a:endParaRPr sz="1550"/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50" y="1098275"/>
            <a:ext cx="8459400" cy="323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/>
        </p:nvSpPr>
        <p:spPr>
          <a:xfrm>
            <a:off x="532150" y="4413575"/>
            <a:ext cx="761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Snyderville Basin 10-2-11: Incentive Density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 Summit County 11-1-4: Cluster Bonus/Agriculture Preservation Incentive Subdivision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9" name="Google Shape;259;p31"/>
          <p:cNvCxnSpPr>
            <a:stCxn id="260" idx="2"/>
          </p:cNvCxnSpPr>
          <p:nvPr/>
        </p:nvCxnSpPr>
        <p:spPr>
          <a:xfrm>
            <a:off x="7332843" y="993650"/>
            <a:ext cx="17400" cy="10464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Subdivision Regulations</a:t>
            </a:r>
            <a:endParaRPr/>
          </a:p>
        </p:txBody>
      </p:sp>
      <p:sp>
        <p:nvSpPr>
          <p:cNvPr id="262" name="Google Shape;262;p31"/>
          <p:cNvSpPr txBox="1"/>
          <p:nvPr>
            <p:ph idx="1" type="body"/>
          </p:nvPr>
        </p:nvSpPr>
        <p:spPr>
          <a:xfrm>
            <a:off x="311700" y="1084975"/>
            <a:ext cx="369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to divide a large parcel into smaller parcels, usually exclusively for residential development.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Often classified as a Minor or Major Subdivision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Street rights-of-way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Lot area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Street network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Easements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Wetlands/Slopes</a:t>
            </a:r>
            <a:endParaRPr/>
          </a:p>
        </p:txBody>
      </p:sp>
      <p:sp>
        <p:nvSpPr>
          <p:cNvPr id="263" name="Google Shape;263;p31"/>
          <p:cNvSpPr txBox="1"/>
          <p:nvPr/>
        </p:nvSpPr>
        <p:spPr>
          <a:xfrm>
            <a:off x="177425" y="4568875"/>
            <a:ext cx="666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 Care About Subdivision Regulations, You Just Don’t Know It (Yet).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31"/>
          <p:cNvSpPr/>
          <p:nvPr/>
        </p:nvSpPr>
        <p:spPr>
          <a:xfrm>
            <a:off x="6563793" y="55115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155B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Start Here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64" name="Google Shape;264;p31"/>
          <p:cNvSpPr/>
          <p:nvPr/>
        </p:nvSpPr>
        <p:spPr>
          <a:xfrm>
            <a:off x="6191075" y="1222250"/>
            <a:ext cx="2201700" cy="442500"/>
          </a:xfrm>
          <a:prstGeom prst="roundRect">
            <a:avLst>
              <a:gd fmla="val 50000" name="adj"/>
            </a:avLst>
          </a:prstGeom>
          <a:solidFill>
            <a:srgbClr val="1B78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Pre-Application Conference &amp; 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Sketch Plan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6651250" y="1869553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1D7E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Plan Completion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(By Checklist)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6" name="Google Shape;266;p31"/>
          <p:cNvCxnSpPr/>
          <p:nvPr/>
        </p:nvCxnSpPr>
        <p:spPr>
          <a:xfrm flipH="1" rot="10800000">
            <a:off x="4732400" y="2552575"/>
            <a:ext cx="1865700" cy="420600"/>
          </a:xfrm>
          <a:prstGeom prst="bentConnector3">
            <a:avLst>
              <a:gd fmla="val 5494" name="adj1"/>
            </a:avLst>
          </a:prstGeom>
          <a:noFill/>
          <a:ln cap="flat" cmpd="sng" w="9525">
            <a:solidFill>
              <a:srgbClr val="C2C2C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67" name="Google Shape;267;p31"/>
          <p:cNvSpPr/>
          <p:nvPr/>
        </p:nvSpPr>
        <p:spPr>
          <a:xfrm>
            <a:off x="5893438" y="2788503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249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Major Site Plan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7409662" y="2788503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249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Minor Site Plan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269" name="Google Shape;269;p31"/>
          <p:cNvCxnSpPr>
            <a:stCxn id="267" idx="0"/>
            <a:endCxn id="265" idx="2"/>
          </p:cNvCxnSpPr>
          <p:nvPr/>
        </p:nvCxnSpPr>
        <p:spPr>
          <a:xfrm rot="-5400000">
            <a:off x="6716038" y="2171403"/>
            <a:ext cx="476400" cy="7578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0" name="Google Shape;270;p31"/>
          <p:cNvCxnSpPr>
            <a:stCxn id="268" idx="0"/>
            <a:endCxn id="265" idx="2"/>
          </p:cNvCxnSpPr>
          <p:nvPr/>
        </p:nvCxnSpPr>
        <p:spPr>
          <a:xfrm flipH="1" rot="5400000">
            <a:off x="7474162" y="2171103"/>
            <a:ext cx="476400" cy="7584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1" name="Google Shape;271;p31"/>
          <p:cNvSpPr/>
          <p:nvPr/>
        </p:nvSpPr>
        <p:spPr>
          <a:xfrm>
            <a:off x="5893445" y="4126403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249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Final Approval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72" name="Google Shape;272;p31"/>
          <p:cNvSpPr/>
          <p:nvPr/>
        </p:nvSpPr>
        <p:spPr>
          <a:xfrm>
            <a:off x="7409659" y="3457440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249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Final Approval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273" name="Google Shape;273;p31"/>
          <p:cNvCxnSpPr>
            <a:stCxn id="271" idx="0"/>
            <a:endCxn id="267" idx="2"/>
          </p:cNvCxnSpPr>
          <p:nvPr/>
        </p:nvCxnSpPr>
        <p:spPr>
          <a:xfrm rot="-5400000">
            <a:off x="6127895" y="3678353"/>
            <a:ext cx="895500" cy="6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p31"/>
          <p:cNvCxnSpPr>
            <a:stCxn id="275" idx="0"/>
            <a:endCxn id="267" idx="2"/>
          </p:cNvCxnSpPr>
          <p:nvPr/>
        </p:nvCxnSpPr>
        <p:spPr>
          <a:xfrm rot="-5400000">
            <a:off x="6462411" y="3343890"/>
            <a:ext cx="226500" cy="600"/>
          </a:xfrm>
          <a:prstGeom prst="bentConnector3">
            <a:avLst>
              <a:gd fmla="val 49986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p31"/>
          <p:cNvCxnSpPr>
            <a:stCxn id="272" idx="0"/>
            <a:endCxn id="268" idx="2"/>
          </p:cNvCxnSpPr>
          <p:nvPr/>
        </p:nvCxnSpPr>
        <p:spPr>
          <a:xfrm rot="-5400000">
            <a:off x="7978609" y="3343890"/>
            <a:ext cx="226500" cy="600"/>
          </a:xfrm>
          <a:prstGeom prst="bentConnector3">
            <a:avLst>
              <a:gd fmla="val 49986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p31"/>
          <p:cNvSpPr/>
          <p:nvPr/>
        </p:nvSpPr>
        <p:spPr>
          <a:xfrm>
            <a:off x="4198788" y="2788503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249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Master Planned Development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75" name="Google Shape;275;p31"/>
          <p:cNvSpPr/>
          <p:nvPr/>
        </p:nvSpPr>
        <p:spPr>
          <a:xfrm>
            <a:off x="5893461" y="3457440"/>
            <a:ext cx="1363800" cy="442500"/>
          </a:xfrm>
          <a:prstGeom prst="roundRect">
            <a:avLst>
              <a:gd fmla="val 50000" name="adj"/>
            </a:avLst>
          </a:prstGeom>
          <a:solidFill>
            <a:srgbClr val="249C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Preliminary Approval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278" name="Google Shape;278;p31"/>
          <p:cNvCxnSpPr>
            <a:stCxn id="277" idx="3"/>
            <a:endCxn id="267" idx="1"/>
          </p:cNvCxnSpPr>
          <p:nvPr/>
        </p:nvCxnSpPr>
        <p:spPr>
          <a:xfrm>
            <a:off x="5562588" y="3009753"/>
            <a:ext cx="3309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fortaa"/>
                <a:ea typeface="Comfortaa"/>
                <a:cs typeface="Comfortaa"/>
                <a:sym typeface="Comfortaa"/>
              </a:rPr>
              <a:t>Agenda</a:t>
            </a:r>
            <a:endParaRPr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671375"/>
            <a:ext cx="8520600" cy="39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759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Overview from last session &amp; questions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Session Learning Objectives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Guest Speaker: </a:t>
            </a:r>
            <a:r>
              <a:rPr b="1"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Laura Hansen</a:t>
            </a: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State Planning Coordinator: UT Governor’s Office of Planning &amp; Budget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i="1"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~ Break ~</a:t>
            </a:r>
            <a:endParaRPr i="1"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Great Communities Activity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Lingering Questions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Discussion of final project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Next course session </a:t>
            </a:r>
            <a:endParaRPr sz="1797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759" lvl="0" marL="457200" marR="1524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8"/>
              <a:buFont typeface="Comfortaa"/>
              <a:buChar char="●"/>
            </a:pPr>
            <a:r>
              <a:rPr lang="en" sz="179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Wrap up</a:t>
            </a:r>
            <a:endParaRPr sz="1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>
            <p:ph type="title"/>
          </p:nvPr>
        </p:nvSpPr>
        <p:spPr>
          <a:xfrm>
            <a:off x="254775" y="27750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Master Planned </a:t>
            </a:r>
            <a:r>
              <a:rPr lang="en"/>
              <a:t>Community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/>
          <p:cNvSpPr txBox="1"/>
          <p:nvPr>
            <p:ph idx="1" type="body"/>
          </p:nvPr>
        </p:nvSpPr>
        <p:spPr>
          <a:xfrm>
            <a:off x="387725" y="1017450"/>
            <a:ext cx="4382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665"/>
              <a:t>Used to divide a large parcel into smaller parcels for mix of residential and commercial uses. </a:t>
            </a:r>
            <a:endParaRPr sz="166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665"/>
              <a:t>Gives the County and Planning Commission more ability to negotiate with the developer.</a:t>
            </a:r>
            <a:endParaRPr sz="1665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ts val="1665"/>
              <a:buChar char="●"/>
            </a:pPr>
            <a:r>
              <a:rPr lang="en" sz="1665"/>
              <a:t>Mix of housing types and affordability </a:t>
            </a:r>
            <a:endParaRPr sz="1665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en" sz="1665"/>
              <a:t>Mandatory open space</a:t>
            </a:r>
            <a:endParaRPr sz="1665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en" sz="1665"/>
              <a:t>Designated areas for schools and parks</a:t>
            </a:r>
            <a:endParaRPr sz="1665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ts val="1665"/>
              <a:buChar char="●"/>
            </a:pPr>
            <a:r>
              <a:rPr lang="en" sz="1665"/>
              <a:t>Wastewater treatment systems</a:t>
            </a:r>
            <a:endParaRPr sz="1665"/>
          </a:p>
        </p:txBody>
      </p:sp>
      <p:sp>
        <p:nvSpPr>
          <p:cNvPr id="285" name="Google Shape;285;p32"/>
          <p:cNvSpPr txBox="1"/>
          <p:nvPr/>
        </p:nvSpPr>
        <p:spPr>
          <a:xfrm>
            <a:off x="325925" y="4328500"/>
            <a:ext cx="706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Eastern Summit County 11-4-12: Master Planned Developments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Snyderville Basin 10-3-11: Specially Planned Area</a:t>
            </a:r>
            <a:endParaRPr sz="1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32"/>
          <p:cNvPicPr preferRelativeResize="0"/>
          <p:nvPr/>
        </p:nvPicPr>
        <p:blipFill rotWithShape="1">
          <a:blip r:embed="rId5">
            <a:alphaModFix/>
          </a:blip>
          <a:srcRect b="0" l="5016" r="13009" t="4260"/>
          <a:stretch/>
        </p:blipFill>
        <p:spPr>
          <a:xfrm>
            <a:off x="4867400" y="903600"/>
            <a:ext cx="4077349" cy="3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Tools</a:t>
            </a:r>
            <a:endParaRPr/>
          </a:p>
        </p:txBody>
      </p:sp>
      <p:sp>
        <p:nvSpPr>
          <p:cNvPr id="292" name="Google Shape;292;p33"/>
          <p:cNvSpPr txBox="1"/>
          <p:nvPr>
            <p:ph idx="1" type="body"/>
          </p:nvPr>
        </p:nvSpPr>
        <p:spPr>
          <a:xfrm>
            <a:off x="311700" y="1017450"/>
            <a:ext cx="4927500" cy="39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Dark Sky Ordinance</a:t>
            </a:r>
            <a:endParaRPr b="1"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Regulations on lighting to minimize light pollution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Design Guidelines</a:t>
            </a:r>
            <a:endParaRPr b="1"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Tool to ensure new development is complementary to the character of a community.  e.g. Park City Historic District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No longer allowed to be applied to single- or two-family residential developments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Developer Agreements</a:t>
            </a:r>
            <a:endParaRPr b="1"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Voluntary contract between local govt and developer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Specifies standards and conditions of the development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Binding once signed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Provides assurance to both parties that the regulations will not change</a:t>
            </a:r>
            <a:r>
              <a:rPr lang="en"/>
              <a:t> mid project</a:t>
            </a:r>
            <a:endParaRPr/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 b="0" l="5789" r="51575" t="15881"/>
          <a:stretch/>
        </p:blipFill>
        <p:spPr>
          <a:xfrm>
            <a:off x="5390204" y="120725"/>
            <a:ext cx="3117242" cy="245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 rotWithShape="1">
          <a:blip r:embed="rId3">
            <a:alphaModFix/>
          </a:blip>
          <a:srcRect b="0" l="52423" r="0" t="12952"/>
          <a:stretch/>
        </p:blipFill>
        <p:spPr>
          <a:xfrm>
            <a:off x="5611025" y="2495818"/>
            <a:ext cx="3478600" cy="253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Reinvestment Areas &amp; Agencies</a:t>
            </a:r>
            <a:endParaRPr/>
          </a:p>
        </p:txBody>
      </p:sp>
      <p:sp>
        <p:nvSpPr>
          <p:cNvPr id="300" name="Google Shape;300;p34"/>
          <p:cNvSpPr txBox="1"/>
          <p:nvPr>
            <p:ph idx="1" type="body"/>
          </p:nvPr>
        </p:nvSpPr>
        <p:spPr>
          <a:xfrm>
            <a:off x="311700" y="1152475"/>
            <a:ext cx="341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Economic development tool to redevelop and revitalize blighted areas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for Tax Increment Financing (TIF) to pay for public improvements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Administered by an agency legally separate from the municipality, but the City Council typically serves as the Board for the CRA</a:t>
            </a:r>
            <a:endParaRPr/>
          </a:p>
        </p:txBody>
      </p:sp>
      <p:pic>
        <p:nvPicPr>
          <p:cNvPr id="301" name="Google Shape;3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625" y="954350"/>
            <a:ext cx="5138324" cy="395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 of Development Rights</a:t>
            </a:r>
            <a:endParaRPr/>
          </a:p>
        </p:txBody>
      </p:sp>
      <p:pic>
        <p:nvPicPr>
          <p:cNvPr id="307" name="Google Shape;307;p35"/>
          <p:cNvPicPr preferRelativeResize="0"/>
          <p:nvPr/>
        </p:nvPicPr>
        <p:blipFill rotWithShape="1">
          <a:blip r:embed="rId3">
            <a:alphaModFix/>
          </a:blip>
          <a:srcRect b="4406" l="0" r="2257" t="0"/>
          <a:stretch/>
        </p:blipFill>
        <p:spPr>
          <a:xfrm>
            <a:off x="3390400" y="1439625"/>
            <a:ext cx="5525525" cy="27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>
            <p:ph idx="1" type="body"/>
          </p:nvPr>
        </p:nvSpPr>
        <p:spPr>
          <a:xfrm>
            <a:off x="188800" y="1139075"/>
            <a:ext cx="3143700" cy="3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Tool to preserve open space and redirect development to desired locations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Utilizes a voluntary market-based approach in which certificates are bought and sold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Only a few examples in use in Utah, but others are </a:t>
            </a:r>
            <a:r>
              <a:rPr lang="en"/>
              <a:t>actively exploring it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 and Responsibil</a:t>
            </a:r>
            <a:r>
              <a:rPr lang="en"/>
              <a:t>ities</a:t>
            </a:r>
            <a:endParaRPr/>
          </a:p>
        </p:txBody>
      </p:sp>
      <p:sp>
        <p:nvSpPr>
          <p:cNvPr id="314" name="Google Shape;314;p36"/>
          <p:cNvSpPr txBox="1"/>
          <p:nvPr>
            <p:ph idx="1" type="body"/>
          </p:nvPr>
        </p:nvSpPr>
        <p:spPr>
          <a:xfrm>
            <a:off x="311700" y="1017450"/>
            <a:ext cx="362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Legislative Decisions 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City/County Council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policy and and turn it into law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Adoption of general plan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Annexations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Adoption of local ordinances</a:t>
            </a:r>
            <a:endParaRPr/>
          </a:p>
        </p:txBody>
      </p:sp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4666975" y="1017450"/>
            <a:ext cx="4030200" cy="28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Administrative Decisions 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Anyone appointed by Council: often Staff or Planning </a:t>
            </a:r>
            <a:r>
              <a:rPr lang="en"/>
              <a:t>Commission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 of the law to the application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Subdivision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Conditional use permit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Building permit</a:t>
            </a:r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637950" y="3672100"/>
            <a:ext cx="7868100" cy="12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Quasi-Judicial Decisions </a:t>
            </a:r>
            <a:endParaRPr b="1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Local Appeal Authority / Board of Adjustments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Interpret local laws when there is a dispute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Commission</a:t>
            </a:r>
            <a:endParaRPr/>
          </a:p>
        </p:txBody>
      </p:sp>
      <p:sp>
        <p:nvSpPr>
          <p:cNvPr id="322" name="Google Shape;322;p37"/>
          <p:cNvSpPr txBox="1"/>
          <p:nvPr>
            <p:ph idx="1" type="body"/>
          </p:nvPr>
        </p:nvSpPr>
        <p:spPr>
          <a:xfrm>
            <a:off x="311700" y="959175"/>
            <a:ext cx="4942500" cy="39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responsibilities of the Planning Commission include: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/>
              <a:t>Prepare the General Plan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/>
              <a:t>Review and make recommendations to the County Council regarding amendments to the Zoning Map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/>
              <a:t>Review and make recommendations to the County Council regarding amendments to the Development Code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Lato"/>
              <a:buAutoNum type="arabicPeriod"/>
            </a:pPr>
            <a:r>
              <a:rPr lang="en"/>
              <a:t>Hear, review, and approve or disapprove all applications for conditional uses, long term temporary uses, or </a:t>
            </a:r>
            <a:r>
              <a:rPr lang="en"/>
              <a:t>certain</a:t>
            </a:r>
            <a:r>
              <a:rPr lang="en"/>
              <a:t> subdivisions.</a:t>
            </a:r>
            <a:endParaRPr/>
          </a:p>
        </p:txBody>
      </p:sp>
      <p:pic>
        <p:nvPicPr>
          <p:cNvPr id="323" name="Google Shape;3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100" y="842400"/>
            <a:ext cx="3628225" cy="36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Feeling Growth  Anxiety?</a:t>
            </a:r>
            <a:endParaRPr/>
          </a:p>
        </p:txBody>
      </p:sp>
      <p:pic>
        <p:nvPicPr>
          <p:cNvPr id="329" name="Google Shape;3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0250"/>
            <a:ext cx="8839204" cy="2542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9"/>
          <p:cNvSpPr txBox="1"/>
          <p:nvPr>
            <p:ph type="title"/>
          </p:nvPr>
        </p:nvSpPr>
        <p:spPr>
          <a:xfrm>
            <a:off x="240475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Guiding Our Growth</a:t>
            </a:r>
            <a:endParaRPr/>
          </a:p>
        </p:txBody>
      </p:sp>
      <p:sp>
        <p:nvSpPr>
          <p:cNvPr id="335" name="Google Shape;335;p39"/>
          <p:cNvSpPr txBox="1"/>
          <p:nvPr>
            <p:ph idx="1" type="body"/>
          </p:nvPr>
        </p:nvSpPr>
        <p:spPr>
          <a:xfrm>
            <a:off x="276000" y="1255550"/>
            <a:ext cx="3556800" cy="270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Survey Results are In!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what 28,000 of your friends and neighbors said they want their communities to look like in the future!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GuidingOurGrowth.utah.gov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336" name="Google Shape;336;p39"/>
          <p:cNvGrpSpPr/>
          <p:nvPr/>
        </p:nvGrpSpPr>
        <p:grpSpPr>
          <a:xfrm>
            <a:off x="4300850" y="108875"/>
            <a:ext cx="4688250" cy="4688250"/>
            <a:chOff x="4243700" y="101725"/>
            <a:chExt cx="4688250" cy="4688250"/>
          </a:xfrm>
        </p:grpSpPr>
        <p:pic>
          <p:nvPicPr>
            <p:cNvPr id="337" name="Google Shape;33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43700" y="101725"/>
              <a:ext cx="4688250" cy="468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39"/>
            <p:cNvSpPr/>
            <p:nvPr/>
          </p:nvSpPr>
          <p:spPr>
            <a:xfrm>
              <a:off x="8501750" y="212050"/>
              <a:ext cx="295800" cy="310500"/>
            </a:xfrm>
            <a:prstGeom prst="rect">
              <a:avLst/>
            </a:prstGeom>
            <a:solidFill>
              <a:srgbClr val="FEC31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/>
          <p:nvPr>
            <p:ph idx="1" type="body"/>
          </p:nvPr>
        </p:nvSpPr>
        <p:spPr>
          <a:xfrm>
            <a:off x="311700" y="2127900"/>
            <a:ext cx="8520600" cy="21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Laura Hanson, AICP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State Planning Coordinator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Governor’s Office of Planning and Budget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laurahanson@utah.gov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801-589-8479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63" y="0"/>
            <a:ext cx="75026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278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2672"/>
              <a:buFont typeface="Arial"/>
              <a:buNone/>
            </a:pPr>
            <a:r>
              <a:rPr lang="en" sz="232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Review Questions</a:t>
            </a:r>
            <a:endParaRPr sz="2320" u="sng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905150"/>
            <a:ext cx="8520600" cy="41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AutoNum type="arabicPeriod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Discuss any questions you may have about the syllabus, the first session, or the readings for this session. 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AutoNum type="arabicPeriod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Using the readings, explain the importance and purpose of </a:t>
            </a:r>
            <a:r>
              <a:rPr i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comprehensive plans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(aka general plans). 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AutoNum type="arabicPeriod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Thinking back to Pat’s description of Summit County, what are some potential issues with our comprehensive (general) plans?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AutoNum type="arabicPeriod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Based on what you read, what is the 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purpose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gathering public/community feedback? 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AutoNum type="arabicPeriod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Discuss the meaning of the following: “Planning is not this document.  Planning is dynamic.  </a:t>
            </a:r>
            <a:r>
              <a:rPr i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Planning is a verb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.”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00025"/>
            <a:ext cx="7620000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>
            <p:ph type="title"/>
          </p:nvPr>
        </p:nvSpPr>
        <p:spPr>
          <a:xfrm>
            <a:off x="244185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5287"/>
              <a:buFont typeface="Arial"/>
              <a:buNone/>
            </a:pPr>
            <a:r>
              <a:rPr lang="en" sz="2805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Journal</a:t>
            </a:r>
            <a:endParaRPr sz="2805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3"/>
          <p:cNvSpPr txBox="1"/>
          <p:nvPr>
            <p:ph idx="1" type="body"/>
          </p:nvPr>
        </p:nvSpPr>
        <p:spPr>
          <a:xfrm>
            <a:off x="311700" y="1270225"/>
            <a:ext cx="8498100" cy="3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AutoNum type="arabicPeriod"/>
            </a:pPr>
            <a:r>
              <a:rPr lang="en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What is the difference between planning and zoning?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AutoNum type="arabicPeriod"/>
            </a:pPr>
            <a:r>
              <a:rPr lang="en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What is the purpose of planning?  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5" name="Google Shape;365;p44"/>
          <p:cNvSpPr txBox="1"/>
          <p:nvPr/>
        </p:nvSpPr>
        <p:spPr>
          <a:xfrm>
            <a:off x="587700" y="1281725"/>
            <a:ext cx="8042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Write down where you live and where you work (or spend a majority of your time)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List places where you NEED to go and where you WANT to go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HOW you get to each location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b="1"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Consider</a:t>
            </a: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Distance is between each location.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Time it takes you to get to each place.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-"/>
            </a:pPr>
            <a:r>
              <a:rPr lang="en" sz="2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Then, turn your list into a “map” or “web.”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1" name="Google Shape;3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025" y="1110900"/>
            <a:ext cx="579194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163" y="1175525"/>
            <a:ext cx="498967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3" name="Google Shape;3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688" y="1170125"/>
            <a:ext cx="669662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7"/>
          <p:cNvSpPr/>
          <p:nvPr/>
        </p:nvSpPr>
        <p:spPr>
          <a:xfrm>
            <a:off x="951925" y="1170125"/>
            <a:ext cx="2343000" cy="7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7"/>
          <p:cNvSpPr txBox="1"/>
          <p:nvPr/>
        </p:nvSpPr>
        <p:spPr>
          <a:xfrm>
            <a:off x="5831600" y="4093575"/>
            <a:ext cx="662400" cy="22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</a:t>
            </a:r>
            <a:endParaRPr/>
          </a:p>
        </p:txBody>
      </p:sp>
      <p:sp>
        <p:nvSpPr>
          <p:cNvPr id="386" name="Google Shape;386;p47"/>
          <p:cNvSpPr txBox="1"/>
          <p:nvPr/>
        </p:nvSpPr>
        <p:spPr>
          <a:xfrm>
            <a:off x="7228125" y="3330375"/>
            <a:ext cx="456000" cy="33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errands</a:t>
            </a:r>
            <a:endParaRPr sz="700"/>
          </a:p>
        </p:txBody>
      </p:sp>
      <p:sp>
        <p:nvSpPr>
          <p:cNvPr id="387" name="Google Shape;387;p47"/>
          <p:cNvSpPr txBox="1"/>
          <p:nvPr/>
        </p:nvSpPr>
        <p:spPr>
          <a:xfrm>
            <a:off x="2946075" y="2917375"/>
            <a:ext cx="590700" cy="22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93" name="Google Shape;3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163" y="1170125"/>
            <a:ext cx="5811684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8"/>
          <p:cNvSpPr/>
          <p:nvPr/>
        </p:nvSpPr>
        <p:spPr>
          <a:xfrm>
            <a:off x="1722125" y="1104425"/>
            <a:ext cx="2343000" cy="7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8"/>
          <p:cNvSpPr txBox="1"/>
          <p:nvPr/>
        </p:nvSpPr>
        <p:spPr>
          <a:xfrm>
            <a:off x="4732875" y="2666325"/>
            <a:ext cx="651900" cy="5727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Pottery class</a:t>
            </a:r>
            <a:endParaRPr sz="1000"/>
          </a:p>
        </p:txBody>
      </p:sp>
      <p:sp>
        <p:nvSpPr>
          <p:cNvPr id="396" name="Google Shape;396;p48"/>
          <p:cNvSpPr txBox="1"/>
          <p:nvPr/>
        </p:nvSpPr>
        <p:spPr>
          <a:xfrm>
            <a:off x="6199425" y="2700250"/>
            <a:ext cx="3969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Dentist</a:t>
            </a:r>
            <a:endParaRPr sz="500"/>
          </a:p>
        </p:txBody>
      </p:sp>
      <p:sp>
        <p:nvSpPr>
          <p:cNvPr id="397" name="Google Shape;397;p48"/>
          <p:cNvSpPr txBox="1"/>
          <p:nvPr/>
        </p:nvSpPr>
        <p:spPr>
          <a:xfrm>
            <a:off x="6965825" y="2371725"/>
            <a:ext cx="4383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Grocery store</a:t>
            </a:r>
            <a:endParaRPr sz="500"/>
          </a:p>
        </p:txBody>
      </p:sp>
      <p:sp>
        <p:nvSpPr>
          <p:cNvPr id="398" name="Google Shape;398;p48"/>
          <p:cNvSpPr txBox="1"/>
          <p:nvPr/>
        </p:nvSpPr>
        <p:spPr>
          <a:xfrm>
            <a:off x="6331875" y="2034000"/>
            <a:ext cx="4383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Coffee shop</a:t>
            </a:r>
            <a:endParaRPr sz="500"/>
          </a:p>
        </p:txBody>
      </p:sp>
      <p:sp>
        <p:nvSpPr>
          <p:cNvPr id="399" name="Google Shape;399;p48"/>
          <p:cNvSpPr txBox="1"/>
          <p:nvPr/>
        </p:nvSpPr>
        <p:spPr>
          <a:xfrm>
            <a:off x="6678150" y="1620900"/>
            <a:ext cx="462300" cy="294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bookstore</a:t>
            </a:r>
            <a:endParaRPr sz="500"/>
          </a:p>
        </p:txBody>
      </p:sp>
      <p:sp>
        <p:nvSpPr>
          <p:cNvPr id="400" name="Google Shape;400;p48"/>
          <p:cNvSpPr/>
          <p:nvPr/>
        </p:nvSpPr>
        <p:spPr>
          <a:xfrm>
            <a:off x="6872575" y="2000075"/>
            <a:ext cx="359400" cy="2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 - Example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6" name="Google Shape;406;p49"/>
          <p:cNvSpPr/>
          <p:nvPr/>
        </p:nvSpPr>
        <p:spPr>
          <a:xfrm>
            <a:off x="1722125" y="1104425"/>
            <a:ext cx="2343000" cy="7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524" y="1066563"/>
            <a:ext cx="4408975" cy="40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9"/>
          <p:cNvSpPr txBox="1"/>
          <p:nvPr/>
        </p:nvSpPr>
        <p:spPr>
          <a:xfrm>
            <a:off x="5082950" y="1836900"/>
            <a:ext cx="753900" cy="41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Family and restaurants</a:t>
            </a:r>
            <a:endParaRPr sz="700"/>
          </a:p>
        </p:txBody>
      </p:sp>
      <p:sp>
        <p:nvSpPr>
          <p:cNvPr id="409" name="Google Shape;409;p49"/>
          <p:cNvSpPr txBox="1"/>
          <p:nvPr/>
        </p:nvSpPr>
        <p:spPr>
          <a:xfrm>
            <a:off x="5903175" y="3258775"/>
            <a:ext cx="558600" cy="30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Dr.’s office</a:t>
            </a:r>
            <a:endParaRPr sz="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Realm of Activity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5" name="Google Shape;415;p50"/>
          <p:cNvSpPr txBox="1"/>
          <p:nvPr/>
        </p:nvSpPr>
        <p:spPr>
          <a:xfrm>
            <a:off x="587700" y="900725"/>
            <a:ext cx="80421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need to plan for all of you and all the people that aren’t represented here.  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DISCUSSION QUESTIONS</a:t>
            </a:r>
            <a:r>
              <a:rPr b="1"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Could you add to or subtract things from the built environment to make lives easier and/or more convenient?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Planning can be challenging. What are the opportunities that planning provides?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Does the map you created fit into the Pedestrian City, Railroad City, Golden Era of Transportation, or Car City best?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1"/>
          <p:cNvSpPr txBox="1"/>
          <p:nvPr>
            <p:ph type="title"/>
          </p:nvPr>
        </p:nvSpPr>
        <p:spPr>
          <a:xfrm>
            <a:off x="244185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5287"/>
              <a:buFont typeface="Arial"/>
              <a:buNone/>
            </a:pPr>
            <a:r>
              <a:rPr lang="en" sz="2805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Great Communities</a:t>
            </a:r>
            <a:endParaRPr sz="2805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1"/>
          <p:cNvSpPr txBox="1"/>
          <p:nvPr>
            <p:ph idx="1" type="body"/>
          </p:nvPr>
        </p:nvSpPr>
        <p:spPr>
          <a:xfrm>
            <a:off x="311700" y="1270225"/>
            <a:ext cx="8498100" cy="3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With your table group, plan for a great community. 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General plan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omfortaa"/>
              <a:buChar char="-"/>
            </a:pPr>
            <a:r>
              <a:rPr lang="en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Must include: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Land Use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Transportation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Moderate Income Housing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Water Use and Conservation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2" name="Google Shape;422;p51"/>
          <p:cNvSpPr txBox="1"/>
          <p:nvPr>
            <p:ph idx="1" type="body"/>
          </p:nvPr>
        </p:nvSpPr>
        <p:spPr>
          <a:xfrm>
            <a:off x="4716675" y="2192350"/>
            <a:ext cx="3971700" cy="30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mfortaa"/>
              <a:buChar char="-"/>
            </a:pPr>
            <a:r>
              <a:rPr lang="en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May include: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Parks, Recreation, Open Space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Economic Development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Natural Resources and Hazards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u="sng">
                <a:latin typeface="Comfortaa"/>
                <a:ea typeface="Comfortaa"/>
                <a:cs typeface="Comfortaa"/>
                <a:sym typeface="Comfortaa"/>
              </a:rPr>
              <a:t>Learning Objectives</a:t>
            </a:r>
            <a:endParaRPr sz="232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727100"/>
            <a:ext cx="8520600" cy="21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Participants will be able to…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Articulate the basic impacts of land use and zoning decisions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the difference between planning and zoning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various types of plans and state what plans have been implemented locally, regionally, etc.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Recognize types of decision making processes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/>
          <p:nvPr>
            <p:ph type="title"/>
          </p:nvPr>
        </p:nvSpPr>
        <p:spPr>
          <a:xfrm>
            <a:off x="244185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5287"/>
              <a:buFont typeface="Arial"/>
              <a:buNone/>
            </a:pPr>
            <a:r>
              <a:rPr lang="en" sz="2805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Discussion Questions</a:t>
            </a:r>
            <a:endParaRPr sz="2805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2"/>
          <p:cNvSpPr txBox="1"/>
          <p:nvPr>
            <p:ph idx="1" type="body"/>
          </p:nvPr>
        </p:nvSpPr>
        <p:spPr>
          <a:xfrm>
            <a:off x="311700" y="1270225"/>
            <a:ext cx="8498100" cy="3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AutoNum type="arabicPeriod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makes a community great?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AutoNum type="arabicPeriod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do you reflect the different needs and desires of community members?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AutoNum type="arabicPeriod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If it’s not legally binding, what is the purpose of a general plan?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fortaa"/>
              <a:buAutoNum type="arabicPeriod"/>
            </a:pPr>
            <a:r>
              <a:rPr lang="en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does zoning impact communities?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8292"/>
              <a:buFont typeface="Arial"/>
              <a:buNone/>
            </a:pPr>
            <a:r>
              <a:rPr lang="en" sz="205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Final Project </a:t>
            </a:r>
            <a:endParaRPr sz="25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3"/>
          <p:cNvSpPr txBox="1"/>
          <p:nvPr>
            <p:ph idx="1" type="body"/>
          </p:nvPr>
        </p:nvSpPr>
        <p:spPr>
          <a:xfrm>
            <a:off x="311700" y="1152475"/>
            <a:ext cx="8520600" cy="12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94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From what you read and reviewed, what is the purpose of the final project?</a:t>
            </a:r>
            <a:r>
              <a:rPr lang="en" sz="2994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5" name="Google Shape;435;p53"/>
          <p:cNvSpPr txBox="1"/>
          <p:nvPr/>
        </p:nvSpPr>
        <p:spPr>
          <a:xfrm>
            <a:off x="427500" y="2650375"/>
            <a:ext cx="8289000" cy="19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planning related improvements would you like to see made in your community? The purpose of the final project is to learn more about a planning related topic and influence future planning in your community. 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an area of interest or concern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Explore how to gather information about that subject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Discover where decisions about that subject are made, who is responsible for that area, and how they make those decisions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Develop effective methods to communicate your idea to those decision-makers</a:t>
            </a:r>
            <a:endParaRPr sz="11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Facilitate a connection between yourself and that agency/decision-maker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8292"/>
              <a:buFont typeface="Arial"/>
              <a:buNone/>
            </a:pPr>
            <a:r>
              <a:rPr lang="en" sz="205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Final Project </a:t>
            </a:r>
            <a:endParaRPr sz="25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1" name="Google Shape;4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326600"/>
            <a:ext cx="7620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"/>
          <p:cNvSpPr txBox="1"/>
          <p:nvPr>
            <p:ph type="title"/>
          </p:nvPr>
        </p:nvSpPr>
        <p:spPr>
          <a:xfrm>
            <a:off x="311700" y="3373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8292"/>
              <a:buFont typeface="Arial"/>
              <a:buNone/>
            </a:pPr>
            <a:r>
              <a:rPr lang="en" sz="2050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Lingering Questions </a:t>
            </a:r>
            <a:endParaRPr sz="252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5"/>
          <p:cNvSpPr txBox="1"/>
          <p:nvPr>
            <p:ph idx="1" type="body"/>
          </p:nvPr>
        </p:nvSpPr>
        <p:spPr>
          <a:xfrm>
            <a:off x="311700" y="910025"/>
            <a:ext cx="4260300" cy="40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“I was interested in the history of zoning by litigation.  Perhaps a couple of examples?”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Development through litigation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Vested Rights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Scope of approval body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Right to Use, </a:t>
            </a:r>
            <a:r>
              <a:rPr lang="en" sz="12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such as</a:t>
            </a:r>
            <a:endParaRPr sz="12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Density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Height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Type of use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Example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Char char="-"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Discovery Ridge affordable housing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8" name="Google Shape;448;p55"/>
          <p:cNvPicPr preferRelativeResize="0"/>
          <p:nvPr/>
        </p:nvPicPr>
        <p:blipFill rotWithShape="1">
          <a:blip r:embed="rId3">
            <a:alphaModFix/>
          </a:blip>
          <a:srcRect b="5177" l="0" r="0" t="0"/>
          <a:stretch/>
        </p:blipFill>
        <p:spPr>
          <a:xfrm>
            <a:off x="4925575" y="133100"/>
            <a:ext cx="3976950" cy="487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5"/>
          <p:cNvSpPr txBox="1"/>
          <p:nvPr>
            <p:ph idx="1" type="body"/>
          </p:nvPr>
        </p:nvSpPr>
        <p:spPr>
          <a:xfrm>
            <a:off x="207150" y="122100"/>
            <a:ext cx="8729700" cy="4899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Lingering Questions</a:t>
            </a:r>
            <a:endParaRPr u="sng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Given everything we have talked about today, what are the potential issues with development rights being granted through litigation?  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How can issues with litigation be avoided moving forward?</a:t>
            </a:r>
            <a:endParaRPr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For Next Class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5" name="Google Shape;455;p56"/>
          <p:cNvSpPr txBox="1"/>
          <p:nvPr/>
        </p:nvSpPr>
        <p:spPr>
          <a:xfrm>
            <a:off x="408050" y="1157900"/>
            <a:ext cx="82719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PROJECT WORK: 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Think about what you might want to focus on for your final project. 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WATCH: 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Great Footage of Bad Public Meetings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READ: 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Chapter 3: </a:t>
            </a:r>
            <a:r>
              <a:rPr i="1" lang="en" sz="1600">
                <a:latin typeface="Comfortaa"/>
                <a:ea typeface="Comfortaa"/>
                <a:cs typeface="Comfortaa"/>
                <a:sym typeface="Comfortaa"/>
              </a:rPr>
              <a:t>Ground Rules</a:t>
            </a:r>
            <a:endParaRPr i="1" sz="16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-"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REVIEW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:  </a:t>
            </a: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Summit County Community Engagement Handbook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b="1" lang="en" sz="1800">
                <a:latin typeface="Comfortaa"/>
                <a:ea typeface="Comfortaa"/>
                <a:cs typeface="Comfortaa"/>
                <a:sym typeface="Comfortaa"/>
              </a:rPr>
              <a:t>DO</a:t>
            </a:r>
            <a:r>
              <a:rPr b="1" lang="en" sz="1600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Use the “Agenda Center” on the Summit County website to identify when each of the following meet: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Snyderville Basin Planning Commission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Eastern Summit County Planning Commission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County Council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One Special Service or Special Recreation District of your choice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-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Schedule a time to attend four meetings virtually or in person. 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latin typeface="Comfortaa"/>
                <a:ea typeface="Comfortaa"/>
                <a:cs typeface="Comfortaa"/>
                <a:sym typeface="Comfortaa"/>
              </a:rPr>
              <a:t>Wrap Up</a:t>
            </a:r>
            <a:endParaRPr sz="2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1" name="Google Shape;461;p57"/>
          <p:cNvSpPr txBox="1"/>
          <p:nvPr/>
        </p:nvSpPr>
        <p:spPr>
          <a:xfrm>
            <a:off x="4242725" y="1538125"/>
            <a:ext cx="48273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omfortaa"/>
                <a:ea typeface="Comfortaa"/>
                <a:cs typeface="Comfortaa"/>
                <a:sym typeface="Comfortaa"/>
              </a:rPr>
              <a:t>3</a:t>
            </a: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 	things that you learned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omfortaa"/>
                <a:ea typeface="Comfortaa"/>
                <a:cs typeface="Comfortaa"/>
                <a:sym typeface="Comfortaa"/>
              </a:rPr>
              <a:t>2 	</a:t>
            </a: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topics you might want to explore 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for a final project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omfortaa"/>
                <a:ea typeface="Comfortaa"/>
                <a:cs typeface="Comfortaa"/>
                <a:sym typeface="Comfortaa"/>
              </a:rPr>
              <a:t>1</a:t>
            </a:r>
            <a:r>
              <a:rPr lang="en" sz="1900">
                <a:latin typeface="Comfortaa"/>
                <a:ea typeface="Comfortaa"/>
                <a:cs typeface="Comfortaa"/>
                <a:sym typeface="Comfortaa"/>
              </a:rPr>
              <a:t> 	question you still have 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2" name="Google Shape;462;p57"/>
          <p:cNvPicPr preferRelativeResize="0"/>
          <p:nvPr/>
        </p:nvPicPr>
        <p:blipFill rotWithShape="1">
          <a:blip r:embed="rId3">
            <a:alphaModFix/>
          </a:blip>
          <a:srcRect b="5606" l="0" r="0" t="0"/>
          <a:stretch/>
        </p:blipFill>
        <p:spPr>
          <a:xfrm>
            <a:off x="271825" y="1256299"/>
            <a:ext cx="3512526" cy="33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3014250" y="3637450"/>
            <a:ext cx="3115500" cy="446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</a:rPr>
              <a:t>Laura Hanson, AICP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3014250" y="1277750"/>
            <a:ext cx="3115500" cy="2170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</a:rPr>
              <a:t>Community Planning </a:t>
            </a:r>
            <a:endParaRPr sz="4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lt1"/>
                </a:solidFill>
              </a:rPr>
              <a:t>Lab</a:t>
            </a:r>
            <a:endParaRPr sz="4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to Planning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443475" y="1199375"/>
            <a:ext cx="3861000" cy="33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The goal of planning is to </a:t>
            </a: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</a:rPr>
              <a:t>guide the development of a city or town</a:t>
            </a:r>
            <a:r>
              <a:rPr lang="en">
                <a:solidFill>
                  <a:srgbClr val="363A3C"/>
                </a:solidFill>
                <a:highlight>
                  <a:srgbClr val="FFFFFF"/>
                </a:highlight>
              </a:rPr>
              <a:t> </a:t>
            </a:r>
            <a:r>
              <a:rPr lang="en">
                <a:highlight>
                  <a:srgbClr val="FFFFFF"/>
                </a:highlight>
              </a:rPr>
              <a:t>so that it furthers the welfare of its </a:t>
            </a:r>
            <a:r>
              <a:rPr b="1" lang="en">
                <a:solidFill>
                  <a:schemeClr val="dk1"/>
                </a:solidFill>
                <a:highlight>
                  <a:srgbClr val="FFFFFF"/>
                </a:highlight>
              </a:rPr>
              <a:t>current and future residents</a:t>
            </a:r>
            <a:r>
              <a:rPr lang="en">
                <a:highlight>
                  <a:srgbClr val="FFFFFF"/>
                </a:highlight>
              </a:rPr>
              <a:t> by creating convenient, equitable, healthful, efficient, and attractive environments. 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63A3C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63A3C"/>
              </a:solidFill>
              <a:highlight>
                <a:srgbClr val="FFFFFF"/>
              </a:highlight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11463"/>
            <a:ext cx="4337701" cy="289841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443475" y="4073375"/>
            <a:ext cx="3649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u="sng">
                <a:solidFill>
                  <a:schemeClr val="accent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APA Planning History Timeline</a:t>
            </a:r>
            <a:endParaRPr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Code Governing Planning</a:t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152475"/>
            <a:ext cx="389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Land Use, Development, and Management Act (LUDMA)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Municipalities (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MLUDMA</a:t>
            </a:r>
            <a:r>
              <a:rPr lang="en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/>
              <a:t>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Counties (</a:t>
            </a:r>
            <a:r>
              <a:rPr lang="en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CLUDMA 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Delegates authority to local govts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Establishes mandatory requirements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Establishes the legal framework for local zoning decisions, ordinance enactment, and planning</a:t>
            </a:r>
            <a:endParaRPr sz="1600"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0225" y="1413288"/>
            <a:ext cx="4671300" cy="309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Toolbox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Plan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Zoning Ordinance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Subdivision Regulations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Developer Agreements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Design Guidelines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Community Reinvestment Areas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+"/>
            </a:pPr>
            <a:r>
              <a:rPr lang="en"/>
              <a:t>More (e.g. HTRZs, SAPs)</a:t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675" y="657400"/>
            <a:ext cx="4887774" cy="374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Planning Process</a:t>
            </a: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308838" y="1395375"/>
            <a:ext cx="3558375" cy="924600"/>
            <a:chOff x="308838" y="1242975"/>
            <a:chExt cx="3558375" cy="924600"/>
          </a:xfrm>
        </p:grpSpPr>
        <p:cxnSp>
          <p:nvCxnSpPr>
            <p:cNvPr id="109" name="Google Shape;109;p21"/>
            <p:cNvCxnSpPr/>
            <p:nvPr/>
          </p:nvCxnSpPr>
          <p:spPr>
            <a:xfrm rot="10800000">
              <a:off x="2642013" y="1654113"/>
              <a:ext cx="1225200" cy="0"/>
            </a:xfrm>
            <a:prstGeom prst="straightConnector1">
              <a:avLst/>
            </a:prstGeom>
            <a:noFill/>
            <a:ln cap="flat" cmpd="sng" w="9525">
              <a:solidFill>
                <a:srgbClr val="249C9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10" name="Google Shape;110;p21"/>
            <p:cNvSpPr txBox="1"/>
            <p:nvPr/>
          </p:nvSpPr>
          <p:spPr>
            <a:xfrm>
              <a:off x="308838" y="124297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Analysis &amp; Evaluation</a:t>
              </a:r>
              <a:endPara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What are the existing conditions of our community? </a:t>
              </a:r>
              <a:endPara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Are our current planning tools delivering the right outcomes?</a:t>
              </a:r>
              <a:endParaRPr b="1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1" name="Google Shape;111;p21"/>
          <p:cNvGrpSpPr/>
          <p:nvPr/>
        </p:nvGrpSpPr>
        <p:grpSpPr>
          <a:xfrm>
            <a:off x="308838" y="2798525"/>
            <a:ext cx="3263100" cy="924600"/>
            <a:chOff x="308838" y="2646125"/>
            <a:chExt cx="3263100" cy="924600"/>
          </a:xfrm>
        </p:grpSpPr>
        <p:cxnSp>
          <p:nvCxnSpPr>
            <p:cNvPr id="112" name="Google Shape;112;p21"/>
            <p:cNvCxnSpPr/>
            <p:nvPr/>
          </p:nvCxnSpPr>
          <p:spPr>
            <a:xfrm rot="10800000">
              <a:off x="2641938" y="3108425"/>
              <a:ext cx="930000" cy="0"/>
            </a:xfrm>
            <a:prstGeom prst="straightConnector1">
              <a:avLst/>
            </a:prstGeom>
            <a:noFill/>
            <a:ln cap="flat" cmpd="sng" w="9525">
              <a:solidFill>
                <a:srgbClr val="1F887E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13" name="Google Shape;113;p21"/>
            <p:cNvSpPr txBox="1"/>
            <p:nvPr/>
          </p:nvSpPr>
          <p:spPr>
            <a:xfrm>
              <a:off x="308838" y="264612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Visioning and Goal Development</a:t>
              </a:r>
              <a:endPara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What do we want our community to look like in 30 years? </a:t>
              </a:r>
              <a:endPara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4" name="Google Shape;114;p21"/>
          <p:cNvGrpSpPr/>
          <p:nvPr/>
        </p:nvGrpSpPr>
        <p:grpSpPr>
          <a:xfrm>
            <a:off x="4657738" y="3544100"/>
            <a:ext cx="4162750" cy="924600"/>
            <a:chOff x="4657738" y="3391700"/>
            <a:chExt cx="4162750" cy="924600"/>
          </a:xfrm>
        </p:grpSpPr>
        <p:cxnSp>
          <p:nvCxnSpPr>
            <p:cNvPr id="115" name="Google Shape;115;p21"/>
            <p:cNvCxnSpPr/>
            <p:nvPr/>
          </p:nvCxnSpPr>
          <p:spPr>
            <a:xfrm>
              <a:off x="4657738" y="3854000"/>
              <a:ext cx="1838700" cy="0"/>
            </a:xfrm>
            <a:prstGeom prst="straightConnector1">
              <a:avLst/>
            </a:prstGeom>
            <a:noFill/>
            <a:ln cap="flat" cmpd="sng" w="9525">
              <a:solidFill>
                <a:srgbClr val="1D7E74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16" name="Google Shape;116;p21"/>
            <p:cNvSpPr txBox="1"/>
            <p:nvPr/>
          </p:nvSpPr>
          <p:spPr>
            <a:xfrm>
              <a:off x="6696488" y="3391700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Plan Development</a:t>
              </a:r>
              <a:endPara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What strategies, or strategic investments are going to advance our vision and goals? </a:t>
              </a:r>
              <a:endParaRPr b="1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" name="Google Shape;117;p21"/>
          <p:cNvGrpSpPr/>
          <p:nvPr/>
        </p:nvGrpSpPr>
        <p:grpSpPr>
          <a:xfrm>
            <a:off x="5209838" y="1395375"/>
            <a:ext cx="3610650" cy="924600"/>
            <a:chOff x="5209838" y="1242975"/>
            <a:chExt cx="3610650" cy="924600"/>
          </a:xfrm>
        </p:grpSpPr>
        <p:sp>
          <p:nvSpPr>
            <p:cNvPr id="118" name="Google Shape;118;p21"/>
            <p:cNvSpPr txBox="1"/>
            <p:nvPr/>
          </p:nvSpPr>
          <p:spPr>
            <a:xfrm>
              <a:off x="6696488" y="1242975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Plan Implementation</a:t>
              </a:r>
              <a:endPara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Application of the plan goals and strategies through ordinances, regulation, and projects.</a:t>
              </a:r>
              <a:endPara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19" name="Google Shape;119;p21"/>
            <p:cNvCxnSpPr/>
            <p:nvPr/>
          </p:nvCxnSpPr>
          <p:spPr>
            <a:xfrm>
              <a:off x="5209838" y="1654113"/>
              <a:ext cx="1286700" cy="0"/>
            </a:xfrm>
            <a:prstGeom prst="straightConnector1">
              <a:avLst/>
            </a:prstGeom>
            <a:noFill/>
            <a:ln cap="flat" cmpd="sng" w="9525">
              <a:solidFill>
                <a:srgbClr val="155B54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grpSp>
        <p:nvGrpSpPr>
          <p:cNvPr id="120" name="Google Shape;120;p21"/>
          <p:cNvGrpSpPr/>
          <p:nvPr/>
        </p:nvGrpSpPr>
        <p:grpSpPr>
          <a:xfrm>
            <a:off x="5610288" y="2465750"/>
            <a:ext cx="3210200" cy="924600"/>
            <a:chOff x="5610288" y="2313350"/>
            <a:chExt cx="3210200" cy="924600"/>
          </a:xfrm>
        </p:grpSpPr>
        <p:cxnSp>
          <p:nvCxnSpPr>
            <p:cNvPr id="121" name="Google Shape;121;p21"/>
            <p:cNvCxnSpPr/>
            <p:nvPr/>
          </p:nvCxnSpPr>
          <p:spPr>
            <a:xfrm>
              <a:off x="5610288" y="2775650"/>
              <a:ext cx="886200" cy="0"/>
            </a:xfrm>
            <a:prstGeom prst="straightConnector1">
              <a:avLst/>
            </a:prstGeom>
            <a:noFill/>
            <a:ln cap="flat" cmpd="sng" w="9525">
              <a:solidFill>
                <a:srgbClr val="1B786E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22" name="Google Shape;122;p21"/>
            <p:cNvSpPr txBox="1"/>
            <p:nvPr/>
          </p:nvSpPr>
          <p:spPr>
            <a:xfrm>
              <a:off x="6696488" y="2313350"/>
              <a:ext cx="21240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Plan Adoption</a:t>
              </a:r>
              <a:endPara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Formal approval of the plan as a guiding document for the community.</a:t>
              </a:r>
              <a:endParaRPr b="1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3" name="Google Shape;123;p21"/>
          <p:cNvGrpSpPr/>
          <p:nvPr/>
        </p:nvGrpSpPr>
        <p:grpSpPr>
          <a:xfrm>
            <a:off x="2601236" y="807351"/>
            <a:ext cx="3922200" cy="3915924"/>
            <a:chOff x="2610905" y="610653"/>
            <a:chExt cx="3922200" cy="3922200"/>
          </a:xfrm>
        </p:grpSpPr>
        <p:sp>
          <p:nvSpPr>
            <p:cNvPr id="124" name="Google Shape;124;p21"/>
            <p:cNvSpPr/>
            <p:nvPr/>
          </p:nvSpPr>
          <p:spPr>
            <a:xfrm rot="-4980021">
              <a:off x="3204123" y="1186472"/>
              <a:ext cx="2771960" cy="2771960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1"/>
            <p:cNvSpPr/>
            <p:nvPr/>
          </p:nvSpPr>
          <p:spPr>
            <a:xfrm rot="7920309">
              <a:off x="3183402" y="1183149"/>
              <a:ext cx="2777207" cy="2777207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1"/>
            <p:cNvSpPr/>
            <p:nvPr/>
          </p:nvSpPr>
          <p:spPr>
            <a:xfrm rot="3600063">
              <a:off x="3186335" y="1195681"/>
              <a:ext cx="2777488" cy="2777488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1"/>
            <p:cNvSpPr/>
            <p:nvPr/>
          </p:nvSpPr>
          <p:spPr>
            <a:xfrm rot="4024705">
              <a:off x="5326681" y="1940898"/>
              <a:ext cx="578477" cy="579147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B786E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1"/>
            <p:cNvSpPr/>
            <p:nvPr/>
          </p:nvSpPr>
          <p:spPr>
            <a:xfrm rot="-6816027">
              <a:off x="5326729" y="1940918"/>
              <a:ext cx="578485" cy="579035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1"/>
            <p:cNvSpPr/>
            <p:nvPr/>
          </p:nvSpPr>
          <p:spPr>
            <a:xfrm rot="-9359762">
              <a:off x="3193941" y="1176205"/>
              <a:ext cx="2777287" cy="2777287"/>
            </a:xfrm>
            <a:prstGeom prst="blockArc">
              <a:avLst>
                <a:gd fmla="val 12602522" name="adj1"/>
                <a:gd fmla="val 16867657" name="adj2"/>
                <a:gd fmla="val 20844" name="adj3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1"/>
            <p:cNvSpPr/>
            <p:nvPr/>
          </p:nvSpPr>
          <p:spPr>
            <a:xfrm rot="-8936366">
              <a:off x="3659126" y="3173505"/>
              <a:ext cx="578551" cy="578963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F887E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1"/>
            <p:cNvSpPr/>
            <p:nvPr/>
          </p:nvSpPr>
          <p:spPr>
            <a:xfrm rot="1824498">
              <a:off x="3659375" y="3173497"/>
              <a:ext cx="578475" cy="578885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F88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 rot="-600092">
              <a:off x="3198852" y="1195456"/>
              <a:ext cx="2777611" cy="2777611"/>
            </a:xfrm>
            <a:prstGeom prst="blockArc">
              <a:avLst>
                <a:gd fmla="val 12513247" name="adj1"/>
                <a:gd fmla="val 16867657" name="adj2"/>
                <a:gd fmla="val 20844" name="adj3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1"/>
            <p:cNvSpPr/>
            <p:nvPr/>
          </p:nvSpPr>
          <p:spPr>
            <a:xfrm rot="-176551">
              <a:off x="4312105" y="1195442"/>
              <a:ext cx="578563" cy="579162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55B54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 rot="10584085">
              <a:off x="4312088" y="1195622"/>
              <a:ext cx="578340" cy="578939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1"/>
            <p:cNvSpPr/>
            <p:nvPr/>
          </p:nvSpPr>
          <p:spPr>
            <a:xfrm rot="8344778">
              <a:off x="4940929" y="3162886"/>
              <a:ext cx="578465" cy="578888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1D7E74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1"/>
            <p:cNvSpPr/>
            <p:nvPr/>
          </p:nvSpPr>
          <p:spPr>
            <a:xfrm rot="-2495643">
              <a:off x="4941000" y="3162728"/>
              <a:ext cx="578445" cy="579093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1D7E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 rot="-4556960">
              <a:off x="3257335" y="1939059"/>
              <a:ext cx="578302" cy="578957"/>
            </a:xfrm>
            <a:prstGeom prst="pie">
              <a:avLst>
                <a:gd fmla="val 6190354" name="adj1"/>
                <a:gd fmla="val 14996165" name="adj2"/>
              </a:avLst>
            </a:prstGeom>
            <a:solidFill>
              <a:srgbClr val="249C90"/>
            </a:solidFill>
            <a:ln>
              <a:noFill/>
            </a:ln>
            <a:effectLst>
              <a:outerShdw blurRad="142875" rotWithShape="0" algn="bl">
                <a:srgbClr val="000000">
                  <a:alpha val="4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 rot="6204541">
              <a:off x="3257468" y="1938977"/>
              <a:ext cx="578264" cy="578917"/>
            </a:xfrm>
            <a:prstGeom prst="pie">
              <a:avLst>
                <a:gd fmla="val 4028252" name="adj1"/>
                <a:gd fmla="val 17183677" name="adj2"/>
              </a:avLst>
            </a:prstGeom>
            <a:solidFill>
              <a:srgbClr val="249C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1"/>
            <p:cNvSpPr txBox="1"/>
            <p:nvPr/>
          </p:nvSpPr>
          <p:spPr>
            <a:xfrm>
              <a:off x="4341900" y="1271896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05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" name="Google Shape;140;p21"/>
            <p:cNvSpPr txBox="1"/>
            <p:nvPr/>
          </p:nvSpPr>
          <p:spPr>
            <a:xfrm>
              <a:off x="3274219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" name="Google Shape;141;p21"/>
            <p:cNvSpPr txBox="1"/>
            <p:nvPr/>
          </p:nvSpPr>
          <p:spPr>
            <a:xfrm>
              <a:off x="3685317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2" name="Google Shape;142;p21"/>
            <p:cNvSpPr txBox="1"/>
            <p:nvPr/>
          </p:nvSpPr>
          <p:spPr>
            <a:xfrm>
              <a:off x="4955323" y="324732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" name="Google Shape;143;p21"/>
            <p:cNvSpPr txBox="1"/>
            <p:nvPr/>
          </p:nvSpPr>
          <p:spPr>
            <a:xfrm>
              <a:off x="5364737" y="2018364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25" y="4239900"/>
            <a:ext cx="725250" cy="7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1211275" y="4564950"/>
            <a:ext cx="54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Public engagement opportunities exist at all steps in the process</a:t>
            </a:r>
            <a:endParaRPr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