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</p:sldIdLst>
  <p:sldSz cy="5143500" cx="9144000"/>
  <p:notesSz cx="6858000" cy="9144000"/>
  <p:embeddedFontLst>
    <p:embeddedFont>
      <p:font typeface="Comfortaa"/>
      <p:regular r:id="rId65"/>
      <p:bold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4D44537-0EFE-454B-8E21-C1FD7F87FD48}">
  <a:tblStyle styleId="{54D44537-0EFE-454B-8E21-C1FD7F87FD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Comfortaa-bold.fntdata"/><Relationship Id="rId21" Type="http://schemas.openxmlformats.org/officeDocument/2006/relationships/slide" Target="slides/slide15.xml"/><Relationship Id="rId65" Type="http://schemas.openxmlformats.org/officeDocument/2006/relationships/font" Target="fonts/Comfortaa-regular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e89d4d89a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e89d4d89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MADDY - 15 minutes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be04753e54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be04753e54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7d92bfc19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7d92bfc19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e9dbc6dd6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e9dbc6dd6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e9dbc6dd6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e9dbc6dd6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Walking, use of animal power, and boats: </a:t>
            </a:r>
            <a:r>
              <a:rPr lang="en">
                <a:solidFill>
                  <a:schemeClr val="dk1"/>
                </a:solidFill>
              </a:rPr>
              <a:t>what you can do with your feet, what you can do with an animal, what you can do with the wind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bea821fa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bea821fa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bea821fa5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bea821fa5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ea821fa5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bea821fa5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bea821fa5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bea821fa5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bea821fa5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bea821fa5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be04753e54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be04753e54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bf1f67ed00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bf1f67ed00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be04753e54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be04753e54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bf1f67ed00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bf1f67ed0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bf1f67ed00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bf1f67ed00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bf1f67ed00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bf1f67ed00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bf1f67ed00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bf1f67ed00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bf1f67ed00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bf1f67ed00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bf1f67ed00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bf1f67ed00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bf1f67ed00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bf1f67ed00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bf1f67ed00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bf1f67ed00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e89d4d89a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e89d4d89a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bf1f67ed00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bf1f67ed00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7d92bfc19c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7d92bfc19c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bf1f67ed00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bf1f67ed00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bf1f67ed00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bf1f67ed00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e9dbc6dd6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e9dbc6dd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bf1f67ed00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bf1f67ed00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bf1f67ed00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bf1f67ed00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bf1f67ed00_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bf1f67ed00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7d92bfc19c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7d92bfc19c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bf1f67ed00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bf1f67ed00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be04753e54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be04753e54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7d92bfc19c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7d92bfc19c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6ab533c04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6ab533c04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be838b4e62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be838b4e62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e89d4d89a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e89d4d89a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RAY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bf85156552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bf85156552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7d92bfc19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7d92bfc19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RAY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ea143a213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ea143a213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ea143a213a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ea143a213a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7d92bfc19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7d92bfc19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e89d4d89a3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e89d4d89a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be04753e54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be04753e54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7d92bfc19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7d92bfc19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7d92bfc19c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7d92bfc19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7d92bfc19c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7d92bfc19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7d92bfc19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7d92bfc19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7d92bfc19c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7d92bfc19c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7d92bfc19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7d92bfc19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e89d4d89a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e89d4d89a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e89d4d89a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e89d4d89a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e89d4d89a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e89d4d89a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be04753e54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be04753e54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be04753e54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be04753e54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89d4d89a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e89d4d89a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6ab533c04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6ab533c04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Relationship Id="rId4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.png"/><Relationship Id="rId4" Type="http://schemas.openxmlformats.org/officeDocument/2006/relationships/hyperlink" Target="https://www.npr.org/2021/04/07/984784455/a-brief-history-of-how-racism-shaped-interstate-highways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4.png"/><Relationship Id="rId7" Type="http://schemas.openxmlformats.org/officeDocument/2006/relationships/image" Target="../media/image2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://www.summitcounty.org/cplclassroom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s://forms.gle/tXK7umG34FN2R72a9" TargetMode="External"/><Relationship Id="rId4" Type="http://schemas.openxmlformats.org/officeDocument/2006/relationships/image" Target="../media/image50.png"/><Relationship Id="rId5" Type="http://schemas.openxmlformats.org/officeDocument/2006/relationships/image" Target="../media/image4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summitcounty.org/cplclassroom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fortaa"/>
                <a:ea typeface="Comfortaa"/>
                <a:cs typeface="Comfortaa"/>
                <a:sym typeface="Comfortaa"/>
              </a:rPr>
              <a:t>Summit County Community Planning Lab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124" y="478900"/>
            <a:ext cx="4459749" cy="225522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051350" y="3420525"/>
            <a:ext cx="7041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Welcome, Course Orientation, &amp; Introduction to Planning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March 4, 2024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/>
        </p:nvSpPr>
        <p:spPr>
          <a:xfrm>
            <a:off x="1008300" y="1432400"/>
            <a:ext cx="712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A Brief History of Planning </a:t>
            </a:r>
            <a:endParaRPr sz="2500" u="sng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0" name="Google Shape;110;p22"/>
          <p:cNvPicPr preferRelativeResize="0"/>
          <p:nvPr/>
        </p:nvPicPr>
        <p:blipFill rotWithShape="1">
          <a:blip r:embed="rId3">
            <a:alphaModFix/>
          </a:blip>
          <a:srcRect b="8933" l="17059" r="17125" t="7809"/>
          <a:stretch/>
        </p:blipFill>
        <p:spPr>
          <a:xfrm>
            <a:off x="3530863" y="2352700"/>
            <a:ext cx="2082275" cy="263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/>
        </p:nvSpPr>
        <p:spPr>
          <a:xfrm>
            <a:off x="466175" y="359950"/>
            <a:ext cx="8110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 u="sng">
                <a:latin typeface="Comfortaa"/>
                <a:ea typeface="Comfortaa"/>
                <a:cs typeface="Comfortaa"/>
                <a:sym typeface="Comfortaa"/>
              </a:rPr>
              <a:t>Use your </a:t>
            </a:r>
            <a:r>
              <a:rPr b="1" lang="en" sz="2500" u="sng">
                <a:latin typeface="Comfortaa"/>
                <a:ea typeface="Comfortaa"/>
                <a:cs typeface="Comfortaa"/>
                <a:sym typeface="Comfortaa"/>
              </a:rPr>
              <a:t>journal</a:t>
            </a:r>
            <a:r>
              <a:rPr b="1" lang="en" sz="2500">
                <a:latin typeface="Comfortaa"/>
                <a:ea typeface="Comfortaa"/>
                <a:cs typeface="Comfortaa"/>
                <a:sym typeface="Comfortaa"/>
              </a:rPr>
              <a:t>!</a:t>
            </a:r>
            <a:endParaRPr b="1" sz="2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fortaa"/>
                <a:ea typeface="Comfortaa"/>
                <a:cs typeface="Comfortaa"/>
                <a:sym typeface="Comfortaa"/>
              </a:rPr>
              <a:t>Planning in general…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16" name="Google Shape;116;p23"/>
          <p:cNvGraphicFramePr/>
          <p:nvPr/>
        </p:nvGraphicFramePr>
        <p:xfrm>
          <a:off x="550650" y="138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{54D44537-0EFE-454B-8E21-C1FD7F87FD48}</a:tableStyleId>
              </a:tblPr>
              <a:tblGrid>
                <a:gridCol w="2675250"/>
                <a:gridCol w="2675250"/>
                <a:gridCol w="2675250"/>
              </a:tblGrid>
              <a:tr h="953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What do you </a:t>
                      </a:r>
                      <a:r>
                        <a:rPr b="1" lang="en" sz="3000"/>
                        <a:t>K</a:t>
                      </a:r>
                      <a:r>
                        <a:rPr lang="en"/>
                        <a:t>now (or think you know)?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What do you </a:t>
                      </a:r>
                      <a:r>
                        <a:rPr b="1" lang="en" sz="3000"/>
                        <a:t>W</a:t>
                      </a:r>
                      <a:r>
                        <a:rPr lang="en"/>
                        <a:t>ant to know?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What did you</a:t>
                      </a:r>
                      <a:r>
                        <a:rPr lang="en" sz="3000"/>
                        <a:t> </a:t>
                      </a:r>
                      <a:r>
                        <a:rPr b="1" lang="en" sz="3000"/>
                        <a:t>L</a:t>
                      </a:r>
                      <a:r>
                        <a:rPr lang="en"/>
                        <a:t>earn?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5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2088" y="929350"/>
            <a:ext cx="5779826" cy="4082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4"/>
          <p:cNvSpPr txBox="1"/>
          <p:nvPr/>
        </p:nvSpPr>
        <p:spPr>
          <a:xfrm>
            <a:off x="1008300" y="359950"/>
            <a:ext cx="712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fortaa"/>
                <a:ea typeface="Comfortaa"/>
                <a:cs typeface="Comfortaa"/>
                <a:sym typeface="Comfortaa"/>
              </a:rPr>
              <a:t>Philadelphia 1682 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/>
        </p:nvSpPr>
        <p:spPr>
          <a:xfrm>
            <a:off x="1008300" y="359950"/>
            <a:ext cx="712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fortaa"/>
                <a:ea typeface="Comfortaa"/>
                <a:cs typeface="Comfortaa"/>
                <a:sym typeface="Comfortaa"/>
              </a:rPr>
              <a:t>New York State Tenement House Act - 1901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8" name="Google Shape;1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175" y="929350"/>
            <a:ext cx="6037970" cy="39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5"/>
          <p:cNvSpPr txBox="1"/>
          <p:nvPr/>
        </p:nvSpPr>
        <p:spPr>
          <a:xfrm>
            <a:off x="7625200" y="2117000"/>
            <a:ext cx="14583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LAW: Among other things, the Tenement Law mandated larger courtyards for increased natural light and air circulation.</a:t>
            </a:r>
            <a:endParaRPr/>
          </a:p>
        </p:txBody>
      </p:sp>
      <p:sp>
        <p:nvSpPr>
          <p:cNvPr id="130" name="Google Shape;130;p25"/>
          <p:cNvSpPr txBox="1"/>
          <p:nvPr/>
        </p:nvSpPr>
        <p:spPr>
          <a:xfrm>
            <a:off x="0" y="2259275"/>
            <a:ext cx="14583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OLD</a:t>
            </a:r>
            <a:r>
              <a:rPr lang="en"/>
              <a:t> LAW: 1879’s air </a:t>
            </a:r>
            <a:r>
              <a:rPr lang="en"/>
              <a:t>shaft</a:t>
            </a:r>
            <a:r>
              <a:rPr lang="en"/>
              <a:t> law saw little space between buildings. Units could be dark and poorly ventilated. 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>
            <p:ph idx="1" type="body"/>
          </p:nvPr>
        </p:nvSpPr>
        <p:spPr>
          <a:xfrm>
            <a:off x="311700" y="500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Connection of Land Development &amp; Transportation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700" y="941675"/>
            <a:ext cx="6415924" cy="38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225" y="920675"/>
            <a:ext cx="7091726" cy="405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3199" y="3082149"/>
            <a:ext cx="2805126" cy="195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8"/>
          <p:cNvPicPr preferRelativeResize="0"/>
          <p:nvPr/>
        </p:nvPicPr>
        <p:blipFill rotWithShape="1">
          <a:blip r:embed="rId3">
            <a:alphaModFix/>
          </a:blip>
          <a:srcRect b="1312" l="0" r="0" t="0"/>
          <a:stretch/>
        </p:blipFill>
        <p:spPr>
          <a:xfrm>
            <a:off x="1101125" y="636725"/>
            <a:ext cx="6190949" cy="407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8"/>
          <p:cNvPicPr preferRelativeResize="0"/>
          <p:nvPr/>
        </p:nvPicPr>
        <p:blipFill rotWithShape="1">
          <a:blip r:embed="rId4">
            <a:alphaModFix/>
          </a:blip>
          <a:srcRect b="20863" l="0" r="0" t="59712"/>
          <a:stretch/>
        </p:blipFill>
        <p:spPr>
          <a:xfrm>
            <a:off x="5795300" y="4784600"/>
            <a:ext cx="1079974" cy="20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9"/>
          <p:cNvPicPr preferRelativeResize="0"/>
          <p:nvPr/>
        </p:nvPicPr>
        <p:blipFill rotWithShape="1">
          <a:blip r:embed="rId3">
            <a:alphaModFix/>
          </a:blip>
          <a:srcRect b="10096" l="0" r="0" t="0"/>
          <a:stretch/>
        </p:blipFill>
        <p:spPr>
          <a:xfrm>
            <a:off x="4523425" y="2125275"/>
            <a:ext cx="4620575" cy="25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55475"/>
            <a:ext cx="4566226" cy="321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0"/>
          <p:cNvPicPr preferRelativeResize="0"/>
          <p:nvPr/>
        </p:nvPicPr>
        <p:blipFill rotWithShape="1">
          <a:blip r:embed="rId3">
            <a:alphaModFix/>
          </a:blip>
          <a:srcRect b="0" l="0" r="8037" t="0"/>
          <a:stretch/>
        </p:blipFill>
        <p:spPr>
          <a:xfrm>
            <a:off x="1174350" y="949825"/>
            <a:ext cx="6357374" cy="406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1"/>
          <p:cNvPicPr preferRelativeResize="0"/>
          <p:nvPr/>
        </p:nvPicPr>
        <p:blipFill rotWithShape="1">
          <a:blip r:embed="rId3">
            <a:alphaModFix/>
          </a:blip>
          <a:srcRect b="1151" l="0" r="0" t="472"/>
          <a:stretch/>
        </p:blipFill>
        <p:spPr>
          <a:xfrm>
            <a:off x="2603325" y="169500"/>
            <a:ext cx="3937351" cy="4804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819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 u="sng">
                <a:latin typeface="Comfortaa"/>
                <a:ea typeface="Comfortaa"/>
                <a:cs typeface="Comfortaa"/>
                <a:sym typeface="Comfortaa"/>
              </a:rPr>
              <a:t>Plan  Your  Space</a:t>
            </a:r>
            <a:endParaRPr sz="3220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663900" y="1962575"/>
            <a:ext cx="7816200" cy="27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i="1"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Planners work collaboratively, consider feedback and research, and ultimately act.  Often, there are time pressures and constraints.  Working with your team, design the ideal classroom space.  You have 10 minutes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6550" y="728025"/>
            <a:ext cx="6246387" cy="417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737" y="572700"/>
            <a:ext cx="7010876" cy="454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3"/>
          <p:cNvSpPr/>
          <p:nvPr/>
        </p:nvSpPr>
        <p:spPr>
          <a:xfrm>
            <a:off x="177474" y="1604038"/>
            <a:ext cx="8789049" cy="2479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98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Impact"/>
              </a:rPr>
              <a:t>ACCESS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450" y="475175"/>
            <a:ext cx="7499824" cy="492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949" y="506800"/>
            <a:ext cx="7180575" cy="45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6"/>
          <p:cNvPicPr preferRelativeResize="0"/>
          <p:nvPr/>
        </p:nvPicPr>
        <p:blipFill rotWithShape="1">
          <a:blip r:embed="rId3">
            <a:alphaModFix/>
          </a:blip>
          <a:srcRect b="0" l="0" r="2419" t="0"/>
          <a:stretch/>
        </p:blipFill>
        <p:spPr>
          <a:xfrm>
            <a:off x="1133425" y="486425"/>
            <a:ext cx="7254299" cy="45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 txBox="1"/>
          <p:nvPr/>
        </p:nvSpPr>
        <p:spPr>
          <a:xfrm>
            <a:off x="376350" y="404050"/>
            <a:ext cx="8391300" cy="44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American Streetcar Scandal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Aka General Motors Streetcar Conspiracy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GM and related companies were accused of plotting to dismantle streetcar systems in many cities in order to monopolize surface </a:t>
            </a:r>
            <a:r>
              <a:rPr lang="en" sz="1800">
                <a:solidFill>
                  <a:schemeClr val="dk1"/>
                </a:solidFill>
              </a:rPr>
              <a:t>transportation (largely as busses)</a:t>
            </a:r>
            <a:r>
              <a:rPr lang="en" sz="1800">
                <a:solidFill>
                  <a:schemeClr val="dk1"/>
                </a:solidFill>
              </a:rPr>
              <a:t>.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96" name="Google Shape;196;p37"/>
          <p:cNvPicPr preferRelativeResize="0"/>
          <p:nvPr/>
        </p:nvPicPr>
        <p:blipFill rotWithShape="1">
          <a:blip r:embed="rId3">
            <a:alphaModFix/>
          </a:blip>
          <a:srcRect b="41009" l="0" r="2066" t="9617"/>
          <a:stretch/>
        </p:blipFill>
        <p:spPr>
          <a:xfrm>
            <a:off x="844850" y="1397375"/>
            <a:ext cx="7454276" cy="226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050" y="438750"/>
            <a:ext cx="7366227" cy="470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687" y="572700"/>
            <a:ext cx="8450626" cy="471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" name="Google Shape;211;p40"/>
          <p:cNvGraphicFramePr/>
          <p:nvPr/>
        </p:nvGraphicFramePr>
        <p:xfrm>
          <a:off x="1832400" y="528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{54D44537-0EFE-454B-8E21-C1FD7F87FD48}</a:tableStyleId>
              </a:tblPr>
              <a:tblGrid>
                <a:gridCol w="1657000"/>
                <a:gridCol w="3822200"/>
              </a:tblGrid>
              <a:tr h="83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200"/>
                        <a:t>Year</a:t>
                      </a:r>
                      <a:endParaRPr b="1"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200"/>
                        <a:t>U.S. Car Registrations</a:t>
                      </a:r>
                      <a:endParaRPr b="1" sz="2200"/>
                    </a:p>
                  </a:txBody>
                  <a:tcPr marT="91425" marB="91425" marR="91425" marL="91425"/>
                </a:tc>
              </a:tr>
              <a:tr h="542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/>
                        <a:t>1900</a:t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/>
                        <a:t>8,000</a:t>
                      </a:r>
                      <a:endParaRPr sz="2200"/>
                    </a:p>
                  </a:txBody>
                  <a:tcPr marT="91425" marB="91425" marR="91425" marL="91425"/>
                </a:tc>
              </a:tr>
              <a:tr h="542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/>
                        <a:t>1930</a:t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/>
                        <a:t>23,000,000</a:t>
                      </a:r>
                      <a:endParaRPr sz="2200"/>
                    </a:p>
                  </a:txBody>
                  <a:tcPr marT="91425" marB="91425" marR="91425" marL="91425"/>
                </a:tc>
              </a:tr>
              <a:tr h="542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/>
                        <a:t>1941</a:t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/>
                        <a:t>30,000,000</a:t>
                      </a:r>
                      <a:endParaRPr sz="2200"/>
                    </a:p>
                  </a:txBody>
                  <a:tcPr marT="91425" marB="91425" marR="91425" marL="91425"/>
                </a:tc>
              </a:tr>
              <a:tr h="542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/>
                        <a:t>1950</a:t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/>
                        <a:t>40,000,000</a:t>
                      </a:r>
                      <a:endParaRPr sz="2200"/>
                    </a:p>
                  </a:txBody>
                  <a:tcPr marT="91425" marB="91425" marR="91425" marL="91425"/>
                </a:tc>
              </a:tr>
              <a:tr h="542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/>
                        <a:t>1995</a:t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/>
                        <a:t>128,000,000</a:t>
                      </a:r>
                      <a:endParaRPr sz="2200"/>
                    </a:p>
                  </a:txBody>
                  <a:tcPr marT="91425" marB="91425" marR="91425" marL="91425"/>
                </a:tc>
              </a:tr>
              <a:tr h="542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/>
                        <a:t>2023</a:t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12" name="Google Shape;212;p40"/>
          <p:cNvSpPr txBox="1"/>
          <p:nvPr/>
        </p:nvSpPr>
        <p:spPr>
          <a:xfrm>
            <a:off x="3535175" y="4117900"/>
            <a:ext cx="28437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CC0000"/>
                </a:solidFill>
              </a:rPr>
              <a:t>292,000,000</a:t>
            </a:r>
            <a:endParaRPr b="1" sz="180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1"/>
          <p:cNvPicPr preferRelativeResize="0"/>
          <p:nvPr/>
        </p:nvPicPr>
        <p:blipFill rotWithShape="1">
          <a:blip r:embed="rId3">
            <a:alphaModFix/>
          </a:blip>
          <a:srcRect b="0" l="0" r="0" t="16366"/>
          <a:stretch/>
        </p:blipFill>
        <p:spPr>
          <a:xfrm>
            <a:off x="569650" y="1309800"/>
            <a:ext cx="8004699" cy="38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1"/>
          <p:cNvPicPr preferRelativeResize="0"/>
          <p:nvPr/>
        </p:nvPicPr>
        <p:blipFill rotWithShape="1">
          <a:blip r:embed="rId4">
            <a:alphaModFix/>
          </a:blip>
          <a:srcRect b="0" l="0" r="0" t="16915"/>
          <a:stretch/>
        </p:blipFill>
        <p:spPr>
          <a:xfrm>
            <a:off x="2376975" y="870200"/>
            <a:ext cx="4390050" cy="42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1"/>
          <p:cNvSpPr txBox="1"/>
          <p:nvPr/>
        </p:nvSpPr>
        <p:spPr>
          <a:xfrm>
            <a:off x="505025" y="425825"/>
            <a:ext cx="8150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Comfortaa"/>
                <a:ea typeface="Comfortaa"/>
                <a:cs typeface="Comfortaa"/>
                <a:sym typeface="Comfortaa"/>
              </a:rPr>
              <a:t>Transportation Options Impact the Built Environment</a:t>
            </a:r>
            <a:endParaRPr b="1" sz="2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256425" y="747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 u="sng">
                <a:latin typeface="Comfortaa"/>
                <a:ea typeface="Comfortaa"/>
                <a:cs typeface="Comfortaa"/>
                <a:sym typeface="Comfortaa"/>
              </a:rPr>
              <a:t>Plan Your Space - Debrief</a:t>
            </a:r>
            <a:endParaRPr sz="3220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608625" y="1660975"/>
            <a:ext cx="78162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i="1"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did you notice during this activity?</a:t>
            </a:r>
            <a:endParaRPr i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i="1"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planning your space, </a:t>
            </a:r>
            <a:r>
              <a:rPr i="1"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i="1"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did you consider?</a:t>
            </a:r>
            <a:endParaRPr i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i="1"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what you read before class and the brief activity, what is planning?  </a:t>
            </a:r>
            <a:endParaRPr i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i="1"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could have made the process of planning your space or the end result even better?</a:t>
            </a:r>
            <a:endParaRPr i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325" y="572700"/>
            <a:ext cx="7654189" cy="457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3"/>
          <p:cNvSpPr txBox="1"/>
          <p:nvPr/>
        </p:nvSpPr>
        <p:spPr>
          <a:xfrm>
            <a:off x="1008300" y="810675"/>
            <a:ext cx="712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Golden Era of Transportation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0" name="Google Shape;230;p43"/>
          <p:cNvSpPr txBox="1"/>
          <p:nvPr/>
        </p:nvSpPr>
        <p:spPr>
          <a:xfrm>
            <a:off x="1008300" y="1582200"/>
            <a:ext cx="71274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mfortaa"/>
              <a:buChar char="●"/>
            </a:pPr>
            <a:r>
              <a:rPr lang="en" sz="2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1900 - 1925</a:t>
            </a:r>
            <a:endParaRPr sz="2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mfortaa"/>
              <a:buChar char="○"/>
            </a:pPr>
            <a:r>
              <a:rPr lang="en" sz="2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Characterized by options</a:t>
            </a:r>
            <a:endParaRPr sz="2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73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mfortaa"/>
              <a:buChar char="■"/>
            </a:pPr>
            <a:r>
              <a:rPr lang="en" sz="2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Walking</a:t>
            </a:r>
            <a:endParaRPr sz="2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73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mfortaa"/>
              <a:buChar char="■"/>
            </a:pPr>
            <a:r>
              <a:rPr lang="en" sz="2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Streetcar</a:t>
            </a:r>
            <a:endParaRPr sz="2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73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mfortaa"/>
              <a:buChar char="■"/>
            </a:pPr>
            <a:r>
              <a:rPr lang="en" sz="2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Biking</a:t>
            </a:r>
            <a:endParaRPr sz="2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873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omfortaa"/>
              <a:buChar char="■"/>
            </a:pPr>
            <a:r>
              <a:rPr lang="en" sz="2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Driving</a:t>
            </a:r>
            <a:endParaRPr sz="2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638" y="497225"/>
            <a:ext cx="7198727" cy="473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025" y="610475"/>
            <a:ext cx="4093676" cy="45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6"/>
          <p:cNvPicPr preferRelativeResize="0"/>
          <p:nvPr/>
        </p:nvPicPr>
        <p:blipFill rotWithShape="1">
          <a:blip r:embed="rId3">
            <a:alphaModFix/>
          </a:blip>
          <a:srcRect b="4142" l="4976" r="6481" t="2972"/>
          <a:stretch/>
        </p:blipFill>
        <p:spPr>
          <a:xfrm>
            <a:off x="2164063" y="0"/>
            <a:ext cx="48158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4113" y="0"/>
            <a:ext cx="557578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150" y="692050"/>
            <a:ext cx="6533051" cy="425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400" y="472475"/>
            <a:ext cx="6662451" cy="461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525" y="152400"/>
            <a:ext cx="387096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0"/>
          <p:cNvSpPr txBox="1"/>
          <p:nvPr/>
        </p:nvSpPr>
        <p:spPr>
          <a:xfrm>
            <a:off x="5819450" y="3451800"/>
            <a:ext cx="29058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hlinkClick r:id="rId4"/>
              </a:rPr>
              <a:t>NPR Report: A Brief History of How Racism Shaped Interstate Highways</a:t>
            </a:r>
            <a:endParaRPr sz="22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425" y="1235950"/>
            <a:ext cx="6153150" cy="348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1"/>
          <p:cNvSpPr txBox="1"/>
          <p:nvPr/>
        </p:nvSpPr>
        <p:spPr>
          <a:xfrm>
            <a:off x="972275" y="567675"/>
            <a:ext cx="737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Rail in Summit County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omfortaa"/>
                <a:ea typeface="Comfortaa"/>
                <a:cs typeface="Comfortaa"/>
                <a:sym typeface="Comfortaa"/>
              </a:rPr>
              <a:t>Agenda</a:t>
            </a:r>
            <a:endParaRPr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099875"/>
            <a:ext cx="8520600" cy="39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Session Learning Objectives</a:t>
            </a:r>
            <a:endParaRPr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Course Overview</a:t>
            </a:r>
            <a:endParaRPr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Welcome &amp; Introductions</a:t>
            </a:r>
            <a:endParaRPr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History of Planning</a:t>
            </a:r>
            <a:endParaRPr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Break</a:t>
            </a:r>
            <a:endParaRPr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Local Planning Structures</a:t>
            </a:r>
            <a:endParaRPr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Activity</a:t>
            </a:r>
            <a:endParaRPr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Wrap Up</a:t>
            </a:r>
            <a:endParaRPr sz="1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9250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●"/>
            </a:pPr>
            <a:r>
              <a:rPr lang="en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Next course session</a:t>
            </a:r>
            <a:endParaRPr sz="26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2"/>
          <p:cNvSpPr txBox="1"/>
          <p:nvPr/>
        </p:nvSpPr>
        <p:spPr>
          <a:xfrm>
            <a:off x="886050" y="415275"/>
            <a:ext cx="737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In short…</a:t>
            </a:r>
            <a:endParaRPr sz="2800"/>
          </a:p>
        </p:txBody>
      </p:sp>
      <p:sp>
        <p:nvSpPr>
          <p:cNvPr id="278" name="Google Shape;278;p52"/>
          <p:cNvSpPr txBox="1"/>
          <p:nvPr/>
        </p:nvSpPr>
        <p:spPr>
          <a:xfrm>
            <a:off x="886050" y="1045575"/>
            <a:ext cx="73719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Transportation options and land use decisions are linked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Access is the answer to everything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Perspective matters</a:t>
            </a:r>
            <a:endParaRPr sz="2200"/>
          </a:p>
        </p:txBody>
      </p:sp>
      <p:pic>
        <p:nvPicPr>
          <p:cNvPr id="279" name="Google Shape;27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37925"/>
            <a:ext cx="1522463" cy="195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3896" y="3037925"/>
            <a:ext cx="2286963" cy="19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6091" y="3037925"/>
            <a:ext cx="1449934" cy="19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1258" y="3037925"/>
            <a:ext cx="1489067" cy="195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2"/>
          <p:cNvPicPr preferRelativeResize="0"/>
          <p:nvPr/>
        </p:nvPicPr>
        <p:blipFill rotWithShape="1">
          <a:blip r:embed="rId7">
            <a:alphaModFix/>
          </a:blip>
          <a:srcRect b="0" l="16756" r="16802" t="0"/>
          <a:stretch/>
        </p:blipFill>
        <p:spPr>
          <a:xfrm>
            <a:off x="7628275" y="3037925"/>
            <a:ext cx="1297640" cy="19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latin typeface="Comfortaa"/>
                <a:ea typeface="Comfortaa"/>
                <a:cs typeface="Comfortaa"/>
                <a:sym typeface="Comfortaa"/>
              </a:rPr>
              <a:t>Turn to a partner</a:t>
            </a:r>
            <a:endParaRPr b="1" sz="302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9" name="Google Shape;289;p53"/>
          <p:cNvSpPr txBox="1"/>
          <p:nvPr>
            <p:ph idx="1" type="body"/>
          </p:nvPr>
        </p:nvSpPr>
        <p:spPr>
          <a:xfrm>
            <a:off x="311700" y="1351925"/>
            <a:ext cx="8520600" cy="32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fortaa"/>
              <a:buChar char="-"/>
            </a:pPr>
            <a:r>
              <a:rPr lang="en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stood out to you?</a:t>
            </a:r>
            <a:endParaRPr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fortaa"/>
              <a:buChar char="-"/>
            </a:pPr>
            <a:r>
              <a:rPr lang="en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did you learn?</a:t>
            </a:r>
            <a:endParaRPr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90" name="Google Shape;290;p53"/>
          <p:cNvPicPr preferRelativeResize="0"/>
          <p:nvPr/>
        </p:nvPicPr>
        <p:blipFill rotWithShape="1">
          <a:blip r:embed="rId3">
            <a:alphaModFix/>
          </a:blip>
          <a:srcRect b="17710" l="54549" r="26926" t="16500"/>
          <a:stretch/>
        </p:blipFill>
        <p:spPr>
          <a:xfrm>
            <a:off x="6293425" y="2237650"/>
            <a:ext cx="2056301" cy="25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3"/>
          <p:cNvSpPr/>
          <p:nvPr/>
        </p:nvSpPr>
        <p:spPr>
          <a:xfrm>
            <a:off x="6052550" y="2121100"/>
            <a:ext cx="489600" cy="37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4"/>
          <p:cNvSpPr txBox="1"/>
          <p:nvPr/>
        </p:nvSpPr>
        <p:spPr>
          <a:xfrm>
            <a:off x="458400" y="359950"/>
            <a:ext cx="8118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 u="sng">
                <a:latin typeface="Comfortaa"/>
                <a:ea typeface="Comfortaa"/>
                <a:cs typeface="Comfortaa"/>
                <a:sym typeface="Comfortaa"/>
              </a:rPr>
              <a:t>Use your journal</a:t>
            </a:r>
            <a:r>
              <a:rPr b="1" lang="en" sz="2500">
                <a:latin typeface="Comfortaa"/>
                <a:ea typeface="Comfortaa"/>
                <a:cs typeface="Comfortaa"/>
                <a:sym typeface="Comfortaa"/>
              </a:rPr>
              <a:t>!</a:t>
            </a:r>
            <a:endParaRPr b="1" sz="2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omfortaa"/>
                <a:ea typeface="Comfortaa"/>
                <a:cs typeface="Comfortaa"/>
                <a:sym typeface="Comfortaa"/>
              </a:rPr>
              <a:t>Planning in Summit County…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297" name="Google Shape;297;p54"/>
          <p:cNvGraphicFramePr/>
          <p:nvPr/>
        </p:nvGraphicFramePr>
        <p:xfrm>
          <a:off x="550650" y="138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{54D44537-0EFE-454B-8E21-C1FD7F87FD48}</a:tableStyleId>
              </a:tblPr>
              <a:tblGrid>
                <a:gridCol w="2675250"/>
                <a:gridCol w="2675250"/>
                <a:gridCol w="2675250"/>
              </a:tblGrid>
              <a:tr h="953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What do you </a:t>
                      </a:r>
                      <a:r>
                        <a:rPr b="1" lang="en" sz="3000"/>
                        <a:t>K</a:t>
                      </a:r>
                      <a:r>
                        <a:rPr lang="en"/>
                        <a:t>now (or think you know)?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What do you </a:t>
                      </a:r>
                      <a:r>
                        <a:rPr b="1" lang="en" sz="3000"/>
                        <a:t>W</a:t>
                      </a:r>
                      <a:r>
                        <a:rPr lang="en"/>
                        <a:t>ant to know?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What did you</a:t>
                      </a:r>
                      <a:r>
                        <a:rPr lang="en" sz="3000"/>
                        <a:t> </a:t>
                      </a:r>
                      <a:r>
                        <a:rPr b="1" lang="en" sz="3000"/>
                        <a:t>L</a:t>
                      </a:r>
                      <a:r>
                        <a:rPr lang="en"/>
                        <a:t>earn?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5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Planning in Summit County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03" name="Google Shape;30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200" y="1170125"/>
            <a:ext cx="674358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45720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August 1977</a:t>
            </a:r>
            <a:endParaRPr b="1"/>
          </a:p>
        </p:txBody>
      </p:sp>
      <p:sp>
        <p:nvSpPr>
          <p:cNvPr id="309" name="Google Shape;309;p56"/>
          <p:cNvSpPr txBox="1"/>
          <p:nvPr>
            <p:ph idx="1" type="body"/>
          </p:nvPr>
        </p:nvSpPr>
        <p:spPr>
          <a:xfrm>
            <a:off x="193400" y="1110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25" y="1110725"/>
            <a:ext cx="8612374" cy="477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Planning in Summit County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6" name="Google Shape;316;p57"/>
          <p:cNvSpPr txBox="1"/>
          <p:nvPr/>
        </p:nvSpPr>
        <p:spPr>
          <a:xfrm>
            <a:off x="844525" y="1196450"/>
            <a:ext cx="76689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●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1960s Subdivision Ordinance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○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Led to projects including: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■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Summit Park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■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Silver Creek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■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Highland Estates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●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1977 - 1985 County-wide Zoning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58"/>
          <p:cNvPicPr preferRelativeResize="0"/>
          <p:nvPr/>
        </p:nvPicPr>
        <p:blipFill rotWithShape="1">
          <a:blip r:embed="rId3">
            <a:alphaModFix/>
          </a:blip>
          <a:srcRect b="0" l="0" r="1941" t="0"/>
          <a:stretch/>
        </p:blipFill>
        <p:spPr>
          <a:xfrm rot="-5400000">
            <a:off x="4872038" y="999413"/>
            <a:ext cx="4906124" cy="32418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2" name="Google Shape;322;p58"/>
          <p:cNvSpPr txBox="1"/>
          <p:nvPr/>
        </p:nvSpPr>
        <p:spPr>
          <a:xfrm>
            <a:off x="576475" y="613800"/>
            <a:ext cx="4883400" cy="46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fortaa"/>
              <a:buChar char="●"/>
            </a:pPr>
            <a:r>
              <a:rPr lang="en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1998 from Euclidean to matrix-based (performance) zoning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fortaa"/>
              <a:buChar char="●"/>
            </a:pPr>
            <a:r>
              <a:rPr lang="en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1998 - 2008 Existing Residential or Existing Commercial 1-20 or 1-40 Do a SPA for extra density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fortaa"/>
              <a:buChar char="●"/>
            </a:pPr>
            <a:r>
              <a:rPr lang="en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2008 - New Zones added SPA only allowed in TC or RC 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fortaa"/>
              <a:buChar char="●"/>
            </a:pPr>
            <a:r>
              <a:rPr lang="en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2021 NMU Master Planned Development Process created 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fortaa"/>
              <a:buChar char="●"/>
            </a:pPr>
            <a:r>
              <a:rPr lang="en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~ 60% of developed area based on litigation 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fortaa"/>
              <a:buChar char="●"/>
            </a:pPr>
            <a:r>
              <a:rPr lang="en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Goal:  Zone our neighborhoods for what’s on the ground and what we want to see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3" name="Google Shape;323;p58"/>
          <p:cNvSpPr txBox="1"/>
          <p:nvPr/>
        </p:nvSpPr>
        <p:spPr>
          <a:xfrm>
            <a:off x="615475" y="115175"/>
            <a:ext cx="416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omfortaa"/>
                <a:ea typeface="Comfortaa"/>
                <a:cs typeface="Comfortaa"/>
                <a:sym typeface="Comfortaa"/>
              </a:rPr>
              <a:t>SNYDERVILLE BASIN </a:t>
            </a:r>
            <a:endParaRPr b="1" sz="1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9"/>
          <p:cNvSpPr txBox="1"/>
          <p:nvPr>
            <p:ph type="title"/>
          </p:nvPr>
        </p:nvSpPr>
        <p:spPr>
          <a:xfrm>
            <a:off x="274250" y="131075"/>
            <a:ext cx="3648900" cy="4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omfortaa"/>
                <a:ea typeface="Comfortaa"/>
                <a:cs typeface="Comfortaa"/>
                <a:sym typeface="Comfortaa"/>
              </a:rPr>
              <a:t>EASTERN SUMMIT COUNTY</a:t>
            </a:r>
            <a:r>
              <a:rPr b="1" lang="en" sz="1800"/>
              <a:t> </a:t>
            </a:r>
            <a:endParaRPr b="1" sz="1800"/>
          </a:p>
        </p:txBody>
      </p:sp>
      <p:sp>
        <p:nvSpPr>
          <p:cNvPr id="329" name="Google Shape;329;p59"/>
          <p:cNvSpPr txBox="1"/>
          <p:nvPr>
            <p:ph idx="1" type="body"/>
          </p:nvPr>
        </p:nvSpPr>
        <p:spPr>
          <a:xfrm>
            <a:off x="199475" y="771050"/>
            <a:ext cx="3383400" cy="42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1985 - East Side Gets its own Development Code and zoning 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1996 - Eastern Summit County Planning Commission Created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2017 - Highway Corridor eliminated, new zones created Master Planned Development Process Created.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Other strategies: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Collaborate with municipalities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Village Overlay Zone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0" name="Google Shape;330;p59"/>
          <p:cNvPicPr preferRelativeResize="0"/>
          <p:nvPr/>
        </p:nvPicPr>
        <p:blipFill rotWithShape="1">
          <a:blip r:embed="rId3">
            <a:alphaModFix/>
          </a:blip>
          <a:srcRect b="0" l="0" r="1205" t="0"/>
          <a:stretch/>
        </p:blipFill>
        <p:spPr>
          <a:xfrm rot="-5400000">
            <a:off x="2954162" y="1418899"/>
            <a:ext cx="4149401" cy="27168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1" name="Google Shape;331;p59"/>
          <p:cNvPicPr preferRelativeResize="0"/>
          <p:nvPr/>
        </p:nvPicPr>
        <p:blipFill rotWithShape="1">
          <a:blip r:embed="rId4">
            <a:alphaModFix/>
          </a:blip>
          <a:srcRect b="0" l="0" r="2343" t="0"/>
          <a:stretch/>
        </p:blipFill>
        <p:spPr>
          <a:xfrm rot="-5400000">
            <a:off x="5666300" y="1512325"/>
            <a:ext cx="4147126" cy="25300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0"/>
          <p:cNvSpPr txBox="1"/>
          <p:nvPr>
            <p:ph type="title"/>
          </p:nvPr>
        </p:nvSpPr>
        <p:spPr>
          <a:xfrm>
            <a:off x="274250" y="816875"/>
            <a:ext cx="836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 u="sng">
                <a:latin typeface="Comfortaa"/>
                <a:ea typeface="Comfortaa"/>
                <a:cs typeface="Comfortaa"/>
                <a:sym typeface="Comfortaa"/>
              </a:rPr>
              <a:t>The Three Ps of Planning</a:t>
            </a:r>
            <a:endParaRPr b="1" sz="2600" u="sng"/>
          </a:p>
        </p:txBody>
      </p:sp>
      <p:sp>
        <p:nvSpPr>
          <p:cNvPr id="337" name="Google Shape;337;p60"/>
          <p:cNvSpPr txBox="1"/>
          <p:nvPr>
            <p:ph idx="1" type="body"/>
          </p:nvPr>
        </p:nvSpPr>
        <p:spPr>
          <a:xfrm>
            <a:off x="389300" y="1753475"/>
            <a:ext cx="8283300" cy="31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fortaa"/>
              <a:buChar char="-"/>
            </a:pPr>
            <a:r>
              <a:rPr lang="en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Preservation</a:t>
            </a:r>
            <a:endParaRPr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fortaa"/>
              <a:buChar char="-"/>
            </a:pPr>
            <a:r>
              <a:rPr lang="en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Profit</a:t>
            </a:r>
            <a:endParaRPr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fortaa"/>
              <a:buChar char="-"/>
            </a:pPr>
            <a:r>
              <a:rPr lang="en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Pfear</a:t>
            </a:r>
            <a:endParaRPr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Moving Forward…</a:t>
            </a:r>
            <a:endParaRPr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3" name="Google Shape;343;p61"/>
          <p:cNvSpPr txBox="1"/>
          <p:nvPr/>
        </p:nvSpPr>
        <p:spPr>
          <a:xfrm>
            <a:off x="587700" y="1281725"/>
            <a:ext cx="80421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Write down where you live and where you work (or spend a majority of your time)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List places where you NEED to go and where you WANT to go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HOW you get</a:t>
            </a: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to each location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b="1"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Consider</a:t>
            </a: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Distance is between each location.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Time it takes you to get to each place.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Then, turn your list into a “map” or “web.”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u="sng">
                <a:latin typeface="Comfortaa"/>
                <a:ea typeface="Comfortaa"/>
                <a:cs typeface="Comfortaa"/>
                <a:sym typeface="Comfortaa"/>
              </a:rPr>
              <a:t>Learning Objectives</a:t>
            </a:r>
            <a:endParaRPr sz="2320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7271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Participants will be able to…</a:t>
            </a:r>
            <a:b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Understand how different land uses and structures impact the </a:t>
            </a: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built and natural environment.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Create their own definition of planning.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Understand the numerous forces that shape cities and communities, in part by identifying local Summit County planning structures.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Articulate the importance of planning.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 - Example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49" name="Google Shape;34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025" y="1110900"/>
            <a:ext cx="579194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 - Example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55" name="Google Shape;35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7163" y="1175525"/>
            <a:ext cx="498967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 - Example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61" name="Google Shape;36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688" y="1170125"/>
            <a:ext cx="6696624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64"/>
          <p:cNvSpPr/>
          <p:nvPr/>
        </p:nvSpPr>
        <p:spPr>
          <a:xfrm>
            <a:off x="951925" y="1170125"/>
            <a:ext cx="2343000" cy="7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64"/>
          <p:cNvSpPr txBox="1"/>
          <p:nvPr/>
        </p:nvSpPr>
        <p:spPr>
          <a:xfrm>
            <a:off x="5831600" y="4093575"/>
            <a:ext cx="662400" cy="22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</a:t>
            </a:r>
            <a:endParaRPr/>
          </a:p>
        </p:txBody>
      </p:sp>
      <p:sp>
        <p:nvSpPr>
          <p:cNvPr id="364" name="Google Shape;364;p64"/>
          <p:cNvSpPr txBox="1"/>
          <p:nvPr/>
        </p:nvSpPr>
        <p:spPr>
          <a:xfrm>
            <a:off x="7228125" y="3330375"/>
            <a:ext cx="456000" cy="33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errands</a:t>
            </a:r>
            <a:endParaRPr sz="700"/>
          </a:p>
        </p:txBody>
      </p:sp>
      <p:sp>
        <p:nvSpPr>
          <p:cNvPr id="365" name="Google Shape;365;p64"/>
          <p:cNvSpPr txBox="1"/>
          <p:nvPr/>
        </p:nvSpPr>
        <p:spPr>
          <a:xfrm>
            <a:off x="2946075" y="2917375"/>
            <a:ext cx="590700" cy="22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 - Example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71" name="Google Shape;37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163" y="1170125"/>
            <a:ext cx="5811684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5"/>
          <p:cNvSpPr/>
          <p:nvPr/>
        </p:nvSpPr>
        <p:spPr>
          <a:xfrm>
            <a:off x="1722125" y="1104425"/>
            <a:ext cx="2343000" cy="7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65"/>
          <p:cNvSpPr txBox="1"/>
          <p:nvPr/>
        </p:nvSpPr>
        <p:spPr>
          <a:xfrm>
            <a:off x="4732875" y="2666325"/>
            <a:ext cx="651900" cy="5727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Pottery class</a:t>
            </a:r>
            <a:endParaRPr sz="1000"/>
          </a:p>
        </p:txBody>
      </p:sp>
      <p:sp>
        <p:nvSpPr>
          <p:cNvPr id="374" name="Google Shape;374;p65"/>
          <p:cNvSpPr txBox="1"/>
          <p:nvPr/>
        </p:nvSpPr>
        <p:spPr>
          <a:xfrm>
            <a:off x="6199425" y="2700250"/>
            <a:ext cx="396900" cy="2946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Dentist</a:t>
            </a:r>
            <a:endParaRPr sz="500"/>
          </a:p>
        </p:txBody>
      </p:sp>
      <p:sp>
        <p:nvSpPr>
          <p:cNvPr id="375" name="Google Shape;375;p65"/>
          <p:cNvSpPr txBox="1"/>
          <p:nvPr/>
        </p:nvSpPr>
        <p:spPr>
          <a:xfrm>
            <a:off x="6965825" y="2371725"/>
            <a:ext cx="438300" cy="2946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Grocery store</a:t>
            </a:r>
            <a:endParaRPr sz="500"/>
          </a:p>
        </p:txBody>
      </p:sp>
      <p:sp>
        <p:nvSpPr>
          <p:cNvPr id="376" name="Google Shape;376;p65"/>
          <p:cNvSpPr txBox="1"/>
          <p:nvPr/>
        </p:nvSpPr>
        <p:spPr>
          <a:xfrm>
            <a:off x="6331875" y="2034000"/>
            <a:ext cx="438300" cy="2946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Coffee shop</a:t>
            </a:r>
            <a:endParaRPr sz="500"/>
          </a:p>
        </p:txBody>
      </p:sp>
      <p:sp>
        <p:nvSpPr>
          <p:cNvPr id="377" name="Google Shape;377;p65"/>
          <p:cNvSpPr txBox="1"/>
          <p:nvPr/>
        </p:nvSpPr>
        <p:spPr>
          <a:xfrm>
            <a:off x="6678150" y="1620900"/>
            <a:ext cx="462300" cy="2946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bookstore</a:t>
            </a:r>
            <a:endParaRPr sz="500"/>
          </a:p>
        </p:txBody>
      </p:sp>
      <p:sp>
        <p:nvSpPr>
          <p:cNvPr id="378" name="Google Shape;378;p65"/>
          <p:cNvSpPr/>
          <p:nvPr/>
        </p:nvSpPr>
        <p:spPr>
          <a:xfrm>
            <a:off x="6872575" y="2000075"/>
            <a:ext cx="359400" cy="24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 - Example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4" name="Google Shape;384;p66"/>
          <p:cNvSpPr/>
          <p:nvPr/>
        </p:nvSpPr>
        <p:spPr>
          <a:xfrm>
            <a:off x="1722125" y="1104425"/>
            <a:ext cx="2343000" cy="7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7524" y="1066563"/>
            <a:ext cx="4408975" cy="40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6"/>
          <p:cNvSpPr txBox="1"/>
          <p:nvPr/>
        </p:nvSpPr>
        <p:spPr>
          <a:xfrm>
            <a:off x="5082950" y="1836900"/>
            <a:ext cx="753900" cy="41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Family and restaurants</a:t>
            </a:r>
            <a:endParaRPr sz="700"/>
          </a:p>
        </p:txBody>
      </p:sp>
      <p:sp>
        <p:nvSpPr>
          <p:cNvPr id="387" name="Google Shape;387;p66"/>
          <p:cNvSpPr txBox="1"/>
          <p:nvPr/>
        </p:nvSpPr>
        <p:spPr>
          <a:xfrm>
            <a:off x="5903175" y="3258775"/>
            <a:ext cx="558600" cy="30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Dr.’s office</a:t>
            </a:r>
            <a:endParaRPr sz="7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3" name="Google Shape;393;p67"/>
          <p:cNvSpPr txBox="1"/>
          <p:nvPr/>
        </p:nvSpPr>
        <p:spPr>
          <a:xfrm>
            <a:off x="587700" y="900725"/>
            <a:ext cx="80421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We need to plan for all of you and all the people that aren’t represented here.  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DISCUSSION QUESTIONS</a:t>
            </a:r>
            <a:r>
              <a:rPr b="1"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Could you add to or subtract things from the built environment to make lives easier and/or more convenient?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Planning can be challenging. What are the opportunities that planning provides?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Does the map you created fit into the Pedestrian City, Railroad City, Golden Era of Transportation, or Car City best?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Wrap Up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9" name="Google Shape;399;p68"/>
          <p:cNvSpPr txBox="1"/>
          <p:nvPr/>
        </p:nvSpPr>
        <p:spPr>
          <a:xfrm>
            <a:off x="4572000" y="1705900"/>
            <a:ext cx="44562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Comfortaa"/>
                <a:ea typeface="Comfortaa"/>
                <a:cs typeface="Comfortaa"/>
                <a:sym typeface="Comfortaa"/>
              </a:rPr>
              <a:t>3</a:t>
            </a:r>
            <a:r>
              <a:rPr lang="en" sz="2400">
                <a:latin typeface="Comfortaa"/>
                <a:ea typeface="Comfortaa"/>
                <a:cs typeface="Comfortaa"/>
                <a:sym typeface="Comfortaa"/>
              </a:rPr>
              <a:t> things that you learned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Comfortaa"/>
                <a:ea typeface="Comfortaa"/>
                <a:cs typeface="Comfortaa"/>
                <a:sym typeface="Comfortaa"/>
              </a:rPr>
              <a:t>2 </a:t>
            </a:r>
            <a:r>
              <a:rPr lang="en" sz="2400">
                <a:latin typeface="Comfortaa"/>
                <a:ea typeface="Comfortaa"/>
                <a:cs typeface="Comfortaa"/>
                <a:sym typeface="Comfortaa"/>
              </a:rPr>
              <a:t>things you found     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3429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fortaa"/>
                <a:ea typeface="Comfortaa"/>
                <a:cs typeface="Comfortaa"/>
                <a:sym typeface="Comfortaa"/>
              </a:rPr>
              <a:t>interesting 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Comfortaa"/>
                <a:ea typeface="Comfortaa"/>
                <a:cs typeface="Comfortaa"/>
                <a:sym typeface="Comfortaa"/>
              </a:rPr>
              <a:t>1</a:t>
            </a:r>
            <a:r>
              <a:rPr lang="en" sz="2400">
                <a:latin typeface="Comfortaa"/>
                <a:ea typeface="Comfortaa"/>
                <a:cs typeface="Comfortaa"/>
                <a:sym typeface="Comfortaa"/>
              </a:rPr>
              <a:t>  question you still have 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00" name="Google Shape;400;p68"/>
          <p:cNvPicPr preferRelativeResize="0"/>
          <p:nvPr/>
        </p:nvPicPr>
        <p:blipFill rotWithShape="1">
          <a:blip r:embed="rId3">
            <a:alphaModFix/>
          </a:blip>
          <a:srcRect b="5606" l="0" r="0" t="0"/>
          <a:stretch/>
        </p:blipFill>
        <p:spPr>
          <a:xfrm>
            <a:off x="271825" y="1256299"/>
            <a:ext cx="3512526" cy="331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9"/>
          <p:cNvSpPr txBox="1"/>
          <p:nvPr>
            <p:ph type="title"/>
          </p:nvPr>
        </p:nvSpPr>
        <p:spPr>
          <a:xfrm>
            <a:off x="311700" y="256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For Next Class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6" name="Google Shape;406;p69"/>
          <p:cNvSpPr txBox="1"/>
          <p:nvPr/>
        </p:nvSpPr>
        <p:spPr>
          <a:xfrm>
            <a:off x="560400" y="958500"/>
            <a:ext cx="82719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Read: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-"/>
            </a:pPr>
            <a:r>
              <a:rPr i="1" lang="en" sz="2000">
                <a:latin typeface="Comfortaa"/>
                <a:ea typeface="Comfortaa"/>
                <a:cs typeface="Comfortaa"/>
                <a:sym typeface="Comfortaa"/>
              </a:rPr>
              <a:t>Ground Rules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 chapter 1 and 2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-"/>
            </a:pP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Chapter 2 of </a:t>
            </a:r>
            <a:r>
              <a:rPr i="1" lang="en" sz="2000">
                <a:latin typeface="Comfortaa"/>
                <a:ea typeface="Comfortaa"/>
                <a:cs typeface="Comfortaa"/>
                <a:sym typeface="Comfortaa"/>
              </a:rPr>
              <a:t>Planning Made Easy</a:t>
            </a:r>
            <a:endParaRPr i="1" sz="20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-"/>
            </a:pP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“How should Utah grow - when many don’t want to?”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Review</a:t>
            </a: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: Navigate to the course website: </a:t>
            </a:r>
            <a:r>
              <a:rPr lang="en" sz="20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www.summitcounty.org/cplclassroom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-"/>
            </a:pPr>
            <a:r>
              <a:rPr lang="en" sz="2000">
                <a:latin typeface="Comfortaa"/>
                <a:ea typeface="Comfortaa"/>
                <a:cs typeface="Comfortaa"/>
                <a:sym typeface="Comfortaa"/>
              </a:rPr>
              <a:t>Review the Final Project documents and meeting observation assignment and come prepared with questions or comments</a:t>
            </a:r>
            <a:endParaRPr sz="1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●"/>
            </a:pPr>
            <a:r>
              <a:rPr b="1"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Feedback</a:t>
            </a: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 Complete the feedback survey by March 7 at 8:00pm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Feedback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2" name="Google Shape;412;p70"/>
          <p:cNvSpPr txBox="1"/>
          <p:nvPr/>
        </p:nvSpPr>
        <p:spPr>
          <a:xfrm>
            <a:off x="560450" y="1157900"/>
            <a:ext cx="82719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Feedback</a:t>
            </a: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 is vital!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Please complete this short survey by March 7 at 8:00pm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-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Via the link:  </a:t>
            </a:r>
            <a:r>
              <a:rPr lang="en" sz="18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https://forms.gle/tXK7umG34FN2R72a9</a:t>
            </a: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-"/>
            </a:pP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Using the QR code: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13" name="Google Shape;413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249" y="2822950"/>
            <a:ext cx="1089741" cy="22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5224" y="3328233"/>
            <a:ext cx="957825" cy="962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6565" y="3007750"/>
            <a:ext cx="1825675" cy="18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278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omfortaa"/>
                <a:ea typeface="Comfortaa"/>
                <a:cs typeface="Comfortaa"/>
                <a:sym typeface="Comfortaa"/>
              </a:rPr>
              <a:t>Course Overview</a:t>
            </a:r>
            <a:endParaRPr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311700" y="942450"/>
            <a:ext cx="8520600" cy="37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15240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mfortaa"/>
              <a:buChar char="●"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Syllabus and schedule</a:t>
            </a:r>
            <a:endParaRPr sz="16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1" marL="914400" marR="1524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</a:pPr>
            <a:r>
              <a:rPr lang="en" sz="16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www.summitcounty.org/cplclassroom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0" marL="457200" marR="1524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Meeting Locations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times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1" marL="914400" marR="1524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Can be found on syllabus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0" marL="457200" marR="1524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Final project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1" marL="914400" marR="5007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May 20 at Richins 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Auditorium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 Kimball Junction (arrive by 5:45)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0" marL="457200" marR="1524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Meeting observations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0" marL="457200" marR="1524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AGH!  WEATHER!!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0" marL="457200" marR="5007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more effort you put in, the more you’ll get out of the experience.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/>
        </p:nvSpPr>
        <p:spPr>
          <a:xfrm>
            <a:off x="1008300" y="2287050"/>
            <a:ext cx="712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Welcome &amp; Introductions</a:t>
            </a:r>
            <a:endParaRPr sz="2500" u="sng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49225">
            <a:off x="424350" y="367175"/>
            <a:ext cx="2475789" cy="198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latin typeface="Comfortaa"/>
                <a:ea typeface="Comfortaa"/>
                <a:cs typeface="Comfortaa"/>
                <a:sym typeface="Comfortaa"/>
              </a:rPr>
              <a:t>Who are you?</a:t>
            </a:r>
            <a:r>
              <a:rPr b="1" lang="en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8" name="Google Shape;98;p20"/>
          <p:cNvSpPr txBox="1"/>
          <p:nvPr>
            <p:ph idx="1" type="body"/>
          </p:nvPr>
        </p:nvSpPr>
        <p:spPr>
          <a:xfrm>
            <a:off x="311700" y="1017725"/>
            <a:ext cx="8520600" cy="39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6075" lvl="0" marL="457200" marR="15240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fortaa"/>
              <a:buChar char="●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 </a:t>
            </a:r>
            <a:r>
              <a:rPr b="1" lang="en" sz="20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90 seconds or less</a:t>
            </a: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please tell us the following: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6075" lvl="1" marL="914400" marR="1524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fortaa"/>
              <a:buChar char="○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Your name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6075" lvl="1" marL="914400" marR="1524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fortaa"/>
              <a:buChar char="○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Where you live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6075" lvl="1" marL="914400" marR="102162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fortaa"/>
              <a:buChar char="○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brought you to the Community Planning Lab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6075" lvl="1" marL="914400" marR="1524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mfortaa"/>
              <a:buChar char="○"/>
            </a:pPr>
            <a:r>
              <a:rPr b="1" lang="en" sz="20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IF TIME</a:t>
            </a:r>
            <a:r>
              <a:rPr b="1"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</a:t>
            </a: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song would you want to play every time you walk into a room?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marR="15240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OR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marR="15240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If you could be any animal, what would you be?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>
            <p:ph type="title"/>
          </p:nvPr>
        </p:nvSpPr>
        <p:spPr>
          <a:xfrm>
            <a:off x="311700" y="390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latin typeface="Comfortaa"/>
                <a:ea typeface="Comfortaa"/>
                <a:cs typeface="Comfortaa"/>
                <a:sym typeface="Comfortaa"/>
              </a:rPr>
              <a:t>Set Up Your Journal!</a:t>
            </a:r>
            <a:endParaRPr b="1" sz="282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4" name="Google Shape;104;p21"/>
          <p:cNvSpPr txBox="1"/>
          <p:nvPr>
            <p:ph idx="1" type="body"/>
          </p:nvPr>
        </p:nvSpPr>
        <p:spPr>
          <a:xfrm>
            <a:off x="311700" y="1017725"/>
            <a:ext cx="8520600" cy="41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 need, at minimum, three sections: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Session Notes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Reflections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Final Project Ideas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 may also want to include sections for: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Meeting Observations 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Contact Information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Lingering Questions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marR="1524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Nuggets of Wisdom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