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56" r:id="rId5"/>
    <p:sldId id="257" r:id="rId6"/>
    <p:sldId id="258" r:id="rId7"/>
    <p:sldId id="279" r:id="rId8"/>
    <p:sldId id="286" r:id="rId9"/>
    <p:sldId id="282" r:id="rId10"/>
    <p:sldId id="287" r:id="rId11"/>
    <p:sldId id="288" r:id="rId12"/>
    <p:sldId id="289" r:id="rId13"/>
    <p:sldId id="29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655" autoAdjust="0"/>
  </p:normalViewPr>
  <p:slideViewPr>
    <p:cSldViewPr snapToGrid="0">
      <p:cViewPr varScale="1">
        <p:scale>
          <a:sx n="111" d="100"/>
          <a:sy n="111" d="100"/>
        </p:scale>
        <p:origin x="534" y="102"/>
      </p:cViewPr>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03" y="29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3/19/2024</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3/19/2024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404043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dirty="0"/>
          </a:p>
        </p:txBody>
      </p:sp>
    </p:spTree>
    <p:extLst>
      <p:ext uri="{BB962C8B-B14F-4D97-AF65-F5344CB8AC3E}">
        <p14:creationId xmlns:p14="http://schemas.microsoft.com/office/powerpoint/2010/main" val="284395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dirty="0"/>
          </a:p>
        </p:txBody>
      </p:sp>
    </p:spTree>
    <p:extLst>
      <p:ext uri="{BB962C8B-B14F-4D97-AF65-F5344CB8AC3E}">
        <p14:creationId xmlns:p14="http://schemas.microsoft.com/office/powerpoint/2010/main" val="209032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dirty="0"/>
          </a:p>
        </p:txBody>
      </p:sp>
    </p:spTree>
    <p:extLst>
      <p:ext uri="{BB962C8B-B14F-4D97-AF65-F5344CB8AC3E}">
        <p14:creationId xmlns:p14="http://schemas.microsoft.com/office/powerpoint/2010/main" val="23665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11</a:t>
            </a:fld>
            <a:endParaRPr lang="en-US" dirty="0"/>
          </a:p>
        </p:txBody>
      </p:sp>
    </p:spTree>
    <p:extLst>
      <p:ext uri="{BB962C8B-B14F-4D97-AF65-F5344CB8AC3E}">
        <p14:creationId xmlns:p14="http://schemas.microsoft.com/office/powerpoint/2010/main" val="702683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endParaRPr lang="en-US" dirty="0"/>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dirty="0"/>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dirty="0"/>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endParaRPr lang="en-US" dirty="0"/>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dirty="0"/>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dirty="0"/>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dirty="0"/>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dirty="0"/>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dirty="0"/>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dirty="0"/>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mailto:kwest@summitcounty.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www.summitcounty.org/220/assesso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foto.wuestenigel.com/beautiful-model-posing-in-autumn-forest/" TargetMode="External"/><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5897462" y="3329790"/>
            <a:ext cx="5486228" cy="3200400"/>
          </a:xfrm>
        </p:spPr>
        <p:txBody>
          <a:bodyPr anchor="ctr"/>
          <a:lstStyle/>
          <a:p>
            <a:r>
              <a:rPr lang="en-US" dirty="0"/>
              <a:t>Nightly Rentals 2024</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61A0-21C6-D04E-FB69-19A4772E26C6}"/>
              </a:ext>
            </a:extLst>
          </p:cNvPr>
          <p:cNvSpPr>
            <a:spLocks noGrp="1"/>
          </p:cNvSpPr>
          <p:nvPr>
            <p:ph type="title"/>
          </p:nvPr>
        </p:nvSpPr>
        <p:spPr/>
        <p:txBody>
          <a:bodyPr/>
          <a:lstStyle/>
          <a:p>
            <a:r>
              <a:rPr lang="en-US" dirty="0"/>
              <a:t>Extensions</a:t>
            </a:r>
          </a:p>
        </p:txBody>
      </p:sp>
      <p:sp>
        <p:nvSpPr>
          <p:cNvPr id="3" name="Content Placeholder 2">
            <a:extLst>
              <a:ext uri="{FF2B5EF4-FFF2-40B4-BE49-F238E27FC236}">
                <a16:creationId xmlns:a16="http://schemas.microsoft.com/office/drawing/2014/main" id="{4A63B961-53DA-9AB2-EA86-2E597506B299}"/>
              </a:ext>
            </a:extLst>
          </p:cNvPr>
          <p:cNvSpPr>
            <a:spLocks noGrp="1"/>
          </p:cNvSpPr>
          <p:nvPr>
            <p:ph sz="half" idx="2"/>
          </p:nvPr>
        </p:nvSpPr>
        <p:spPr/>
        <p:txBody>
          <a:bodyPr/>
          <a:lstStyle/>
          <a:p>
            <a:r>
              <a:rPr lang="en-US" dirty="0"/>
              <a:t>Can an extension be filed to push back the May 15</a:t>
            </a:r>
            <a:r>
              <a:rPr lang="en-US" baseline="30000" dirty="0"/>
              <a:t>th</a:t>
            </a:r>
            <a:r>
              <a:rPr lang="en-US" dirty="0"/>
              <a:t> deadline?</a:t>
            </a:r>
          </a:p>
          <a:p>
            <a:endParaRPr lang="en-US" dirty="0"/>
          </a:p>
        </p:txBody>
      </p:sp>
      <p:sp>
        <p:nvSpPr>
          <p:cNvPr id="4" name="Slide Number Placeholder 3">
            <a:extLst>
              <a:ext uri="{FF2B5EF4-FFF2-40B4-BE49-F238E27FC236}">
                <a16:creationId xmlns:a16="http://schemas.microsoft.com/office/drawing/2014/main" id="{4A46BF04-30AC-3B14-D6D8-0D1C7FDC4F0B}"/>
              </a:ext>
            </a:extLst>
          </p:cNvPr>
          <p:cNvSpPr>
            <a:spLocks noGrp="1"/>
          </p:cNvSpPr>
          <p:nvPr>
            <p:ph type="sldNum" sz="quarter" idx="12"/>
          </p:nvPr>
        </p:nvSpPr>
        <p:spPr/>
        <p:txBody>
          <a:bodyPr/>
          <a:lstStyle/>
          <a:p>
            <a:fld id="{A49DFD55-3C28-40EF-9E31-A92D2E4017FF}" type="slidenum">
              <a:rPr lang="en-US" smtClean="0"/>
              <a:pPr/>
              <a:t>10</a:t>
            </a:fld>
            <a:endParaRPr lang="en-US" dirty="0"/>
          </a:p>
        </p:txBody>
      </p:sp>
    </p:spTree>
    <p:extLst>
      <p:ext uri="{BB962C8B-B14F-4D97-AF65-F5344CB8AC3E}">
        <p14:creationId xmlns:p14="http://schemas.microsoft.com/office/powerpoint/2010/main" val="400898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1615736"/>
            <a:ext cx="4179570" cy="976993"/>
          </a:xfrm>
        </p:spPr>
        <p:txBody>
          <a:bodyPr/>
          <a:lstStyle/>
          <a:p>
            <a:r>
              <a:rPr lang="en-US" dirty="0"/>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267200" y="2592729"/>
            <a:ext cx="5617580" cy="3495555"/>
          </a:xfrm>
        </p:spPr>
        <p:txBody>
          <a:bodyPr>
            <a:noAutofit/>
          </a:bodyPr>
          <a:lstStyle/>
          <a:p>
            <a:r>
              <a:rPr lang="en-US" dirty="0"/>
              <a:t>Summit County Assessor’s Office</a:t>
            </a:r>
          </a:p>
          <a:p>
            <a:r>
              <a:rPr lang="en-US" dirty="0"/>
              <a:t>Karen West, Personal Property Specialist</a:t>
            </a:r>
          </a:p>
          <a:p>
            <a:r>
              <a:rPr lang="en-US" dirty="0"/>
              <a:t>Stephanie Poll, Summit County Assessor</a:t>
            </a:r>
          </a:p>
          <a:p>
            <a:r>
              <a:rPr lang="en-US" dirty="0"/>
              <a:t>435-336-3257</a:t>
            </a:r>
          </a:p>
          <a:p>
            <a:r>
              <a:rPr lang="en-US" dirty="0">
                <a:hlinkClick r:id="rId3"/>
              </a:rPr>
              <a:t>kwest@summitcounty.org</a:t>
            </a:r>
            <a:endParaRPr lang="en-US" dirty="0"/>
          </a:p>
          <a:p>
            <a:r>
              <a:rPr lang="en-US" dirty="0">
                <a:hlinkClick r:id="rId4"/>
              </a:rPr>
              <a:t>www.summitcounty.org/220/assessor</a:t>
            </a:r>
            <a:endParaRPr lang="en-US" dirty="0"/>
          </a:p>
          <a:p>
            <a:endParaRPr lang="en-US" dirty="0"/>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9579428" y="6356350"/>
            <a:ext cx="1774371" cy="365125"/>
          </a:xfrm>
        </p:spPr>
        <p:txBody>
          <a:bodyPr/>
          <a:lstStyle/>
          <a:p>
            <a:fld id="{A49DFD55-3C28-40EF-9E31-A92D2E4017FF}" type="slidenum">
              <a:rPr lang="en-US" smtClean="0"/>
              <a:pPr/>
              <a:t>11</a:t>
            </a:fld>
            <a:endParaRPr lang="en-US" dirty="0"/>
          </a:p>
        </p:txBody>
      </p:sp>
    </p:spTree>
    <p:extLst>
      <p:ext uri="{BB962C8B-B14F-4D97-AF65-F5344CB8AC3E}">
        <p14:creationId xmlns:p14="http://schemas.microsoft.com/office/powerpoint/2010/main" val="196978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1020445"/>
            <a:ext cx="2895600" cy="554355"/>
          </a:xfrm>
        </p:spPr>
        <p:txBody>
          <a:bodyPr/>
          <a:lstStyle/>
          <a:p>
            <a:r>
              <a:rPr lang="en-US" dirty="0"/>
              <a:t>AGENDA</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317500" y="1790701"/>
            <a:ext cx="4800600" cy="4152902"/>
          </a:xfrm>
        </p:spPr>
        <p:txBody>
          <a:bodyPr>
            <a:normAutofit lnSpcReduction="10000"/>
          </a:bodyPr>
          <a:lstStyle/>
          <a:p>
            <a:r>
              <a:rPr lang="en-US" dirty="0"/>
              <a:t>Why is this change being implemented?</a:t>
            </a:r>
          </a:p>
          <a:p>
            <a:r>
              <a:rPr lang="en-US" dirty="0"/>
              <a:t>Who made the decision to start enforcing?</a:t>
            </a:r>
          </a:p>
          <a:p>
            <a:r>
              <a:rPr lang="en-US" dirty="0"/>
              <a:t>How are they tracking the businesses?</a:t>
            </a:r>
          </a:p>
          <a:p>
            <a:r>
              <a:rPr lang="en-US" dirty="0"/>
              <a:t>If one owner owns multiple units/business licenses, is the PP combined together?</a:t>
            </a:r>
          </a:p>
          <a:p>
            <a:r>
              <a:rPr lang="en-US" dirty="0"/>
              <a:t>Walk through Submission process.</a:t>
            </a:r>
          </a:p>
          <a:p>
            <a:r>
              <a:rPr lang="en-US" dirty="0"/>
              <a:t>Walk through percent good table.</a:t>
            </a:r>
          </a:p>
          <a:p>
            <a:r>
              <a:rPr lang="en-US" dirty="0"/>
              <a:t>Can an extension be filed to push back the May 15</a:t>
            </a:r>
            <a:r>
              <a:rPr lang="en-US" baseline="30000" dirty="0"/>
              <a:t>th</a:t>
            </a:r>
            <a:r>
              <a:rPr lang="en-US" dirty="0"/>
              <a:t> deadline?</a:t>
            </a:r>
          </a:p>
          <a:p>
            <a:endParaRPr lang="en-US" dirty="0"/>
          </a:p>
        </p:txBody>
      </p:sp>
      <p:sp>
        <p:nvSpPr>
          <p:cNvPr id="5" name="Slide Number Placeholder 5">
            <a:extLst>
              <a:ext uri="{FF2B5EF4-FFF2-40B4-BE49-F238E27FC236}">
                <a16:creationId xmlns:a16="http://schemas.microsoft.com/office/drawing/2014/main" id="{B02A8827-B1A1-2D2F-D6DD-E886B886C43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2</a:t>
            </a:fld>
            <a:endParaRPr lang="en-US" dirty="0"/>
          </a:p>
        </p:txBody>
      </p:sp>
    </p:spTree>
    <p:extLst>
      <p:ext uri="{BB962C8B-B14F-4D97-AF65-F5344CB8AC3E}">
        <p14:creationId xmlns:p14="http://schemas.microsoft.com/office/powerpoint/2010/main" val="171321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22318" y="268361"/>
            <a:ext cx="7288282" cy="1014340"/>
          </a:xfrm>
        </p:spPr>
        <p:txBody>
          <a:bodyPr/>
          <a:lstStyle/>
          <a:p>
            <a:r>
              <a:rPr lang="en-US" dirty="0"/>
              <a:t>What is Personal Property tax?</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sz="half" idx="2"/>
          </p:nvPr>
        </p:nvSpPr>
        <p:spPr>
          <a:xfrm>
            <a:off x="1322388" y="1828800"/>
            <a:ext cx="7288212" cy="4341329"/>
          </a:xfrm>
        </p:spPr>
        <p:txBody>
          <a:bodyPr>
            <a:normAutofit lnSpcReduction="10000"/>
          </a:bodyPr>
          <a:lstStyle/>
          <a:p>
            <a:r>
              <a:rPr lang="en-US" dirty="0"/>
              <a:t>Utah State Constitution, Article XIII, Section 2-2</a:t>
            </a:r>
          </a:p>
          <a:p>
            <a:r>
              <a:rPr lang="en-US" dirty="0"/>
              <a:t>  Each corporation and person in the State or doing business in the State is subject to taxation on the tangible property owned or used by the corporation or person within the boundaries of the Sate or local authority levying the tax.</a:t>
            </a:r>
          </a:p>
          <a:p>
            <a:r>
              <a:rPr lang="en-US" dirty="0"/>
              <a:t>Section 3-2(v) Property Tax Exemptions</a:t>
            </a:r>
          </a:p>
          <a:p>
            <a:r>
              <a:rPr lang="en-US" dirty="0"/>
              <a:t>  Household furnishings, furniture, and equipment used exclusively by the owner of the property in maintaining the owner’s home; and (vi) tangible personal property that, if subject to property tax, would generate an inconsequential amount of revenue.</a:t>
            </a:r>
          </a:p>
          <a:p>
            <a:r>
              <a:rPr lang="en-US" dirty="0"/>
              <a:t> The exemption limit for 2024 is $28,400.</a:t>
            </a:r>
          </a:p>
          <a:p>
            <a:endParaRPr lang="en-US" dirty="0"/>
          </a:p>
          <a:p>
            <a:r>
              <a:rPr lang="en-US" dirty="0"/>
              <a:t>  </a:t>
            </a:r>
          </a:p>
        </p:txBody>
      </p:sp>
      <p:sp>
        <p:nvSpPr>
          <p:cNvPr id="14" name="Slide Number Placeholder 5">
            <a:extLst>
              <a:ext uri="{FF2B5EF4-FFF2-40B4-BE49-F238E27FC236}">
                <a16:creationId xmlns:a16="http://schemas.microsoft.com/office/drawing/2014/main" id="{ECE635A2-70B8-3EAB-6A18-952B02EBAA1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3</a:t>
            </a:fld>
            <a:endParaRPr lang="en-US" dirty="0"/>
          </a:p>
        </p:txBody>
      </p:sp>
    </p:spTree>
    <p:extLst>
      <p:ext uri="{BB962C8B-B14F-4D97-AF65-F5344CB8AC3E}">
        <p14:creationId xmlns:p14="http://schemas.microsoft.com/office/powerpoint/2010/main" val="357151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FA5E-469B-2BFC-9D4E-BD1EC6E48CA0}"/>
              </a:ext>
            </a:extLst>
          </p:cNvPr>
          <p:cNvSpPr>
            <a:spLocks noGrp="1"/>
          </p:cNvSpPr>
          <p:nvPr>
            <p:ph type="ctrTitle"/>
          </p:nvPr>
        </p:nvSpPr>
        <p:spPr>
          <a:xfrm>
            <a:off x="6991350" y="487680"/>
            <a:ext cx="4179570" cy="3376691"/>
          </a:xfrm>
        </p:spPr>
        <p:txBody>
          <a:bodyPr/>
          <a:lstStyle/>
          <a:p>
            <a:r>
              <a:rPr lang="en-US" dirty="0"/>
              <a:t>Why is this change being implemented?</a:t>
            </a:r>
          </a:p>
        </p:txBody>
      </p:sp>
      <p:pic>
        <p:nvPicPr>
          <p:cNvPr id="16" name="Picture Placeholder 15" descr="Autumn leaves color progression">
            <a:extLst>
              <a:ext uri="{FF2B5EF4-FFF2-40B4-BE49-F238E27FC236}">
                <a16:creationId xmlns:a16="http://schemas.microsoft.com/office/drawing/2014/main" id="{448EF356-1822-E2AE-2794-322870D4C222}"/>
              </a:ext>
            </a:extLst>
          </p:cNvPr>
          <p:cNvPicPr>
            <a:picLocks noGrp="1" noChangeAspect="1"/>
          </p:cNvPicPr>
          <p:nvPr>
            <p:ph type="pic" sz="quarter" idx="10"/>
          </p:nvPr>
        </p:nvPicPr>
        <p:blipFill>
          <a:blip r:embed="rId3"/>
          <a:srcRect l="18104" r="18104"/>
          <a:stretch/>
        </p:blipFill>
        <p:spPr>
          <a:xfrm>
            <a:off x="0" y="-9525"/>
            <a:ext cx="6576291" cy="6867525"/>
          </a:xfrm>
        </p:spPr>
      </p:pic>
      <p:cxnSp>
        <p:nvCxnSpPr>
          <p:cNvPr id="21" name="Straight Connector 20">
            <a:extLst>
              <a:ext uri="{FF2B5EF4-FFF2-40B4-BE49-F238E27FC236}">
                <a16:creationId xmlns:a16="http://schemas.microsoft.com/office/drawing/2014/main" id="{944268F6-A361-9907-F87F-9C4377ECAE6D}"/>
              </a:ext>
              <a:ext uri="{C183D7F6-B498-43B3-948B-1728B52AA6E4}">
                <adec:decorative xmlns:adec="http://schemas.microsoft.com/office/drawing/2017/decorative" val="1"/>
              </a:ext>
            </a:extLst>
          </p:cNvPr>
          <p:cNvCxnSpPr>
            <a:cxnSpLocks/>
          </p:cNvCxnSpPr>
          <p:nvPr/>
        </p:nvCxnSpPr>
        <p:spPr>
          <a:xfrm flipH="1" flipV="1">
            <a:off x="0" y="254643"/>
            <a:ext cx="6096000" cy="855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45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BDB9-9B8C-CDFD-69E7-E782E10EB9B8}"/>
              </a:ext>
            </a:extLst>
          </p:cNvPr>
          <p:cNvSpPr>
            <a:spLocks noGrp="1"/>
          </p:cNvSpPr>
          <p:nvPr>
            <p:ph type="title"/>
          </p:nvPr>
        </p:nvSpPr>
        <p:spPr>
          <a:xfrm>
            <a:off x="1322388" y="1151230"/>
            <a:ext cx="7288282" cy="900040"/>
          </a:xfrm>
        </p:spPr>
        <p:txBody>
          <a:bodyPr/>
          <a:lstStyle/>
          <a:p>
            <a:r>
              <a:rPr lang="en-US" dirty="0"/>
              <a:t>Who made the decision to start enforcing?</a:t>
            </a:r>
          </a:p>
        </p:txBody>
      </p:sp>
      <p:sp>
        <p:nvSpPr>
          <p:cNvPr id="3" name="Content Placeholder 2">
            <a:extLst>
              <a:ext uri="{FF2B5EF4-FFF2-40B4-BE49-F238E27FC236}">
                <a16:creationId xmlns:a16="http://schemas.microsoft.com/office/drawing/2014/main" id="{DC07E9CD-0F0E-334E-ED4D-01AA1BA674BF}"/>
              </a:ext>
            </a:extLst>
          </p:cNvPr>
          <p:cNvSpPr>
            <a:spLocks noGrp="1"/>
          </p:cNvSpPr>
          <p:nvPr>
            <p:ph sz="half" idx="2"/>
          </p:nvPr>
        </p:nvSpPr>
        <p:spPr>
          <a:xfrm>
            <a:off x="1322388" y="2763078"/>
            <a:ext cx="7288212" cy="1618421"/>
          </a:xfrm>
        </p:spPr>
        <p:txBody>
          <a:bodyPr/>
          <a:lstStyle/>
          <a:p>
            <a:r>
              <a:rPr lang="en-US" dirty="0"/>
              <a:t>In our effort to be fair and equitable to all taxpayers, the Assessor’s office decided to include all nightly rentals in personal property taxation. </a:t>
            </a:r>
          </a:p>
        </p:txBody>
      </p:sp>
      <p:sp>
        <p:nvSpPr>
          <p:cNvPr id="4" name="Slide Number Placeholder 3">
            <a:extLst>
              <a:ext uri="{FF2B5EF4-FFF2-40B4-BE49-F238E27FC236}">
                <a16:creationId xmlns:a16="http://schemas.microsoft.com/office/drawing/2014/main" id="{9157C582-8A56-DDE6-39C7-1BF8E254D7D3}"/>
              </a:ext>
            </a:extLst>
          </p:cNvPr>
          <p:cNvSpPr>
            <a:spLocks noGrp="1"/>
          </p:cNvSpPr>
          <p:nvPr>
            <p:ph type="sldNum" sz="quarter" idx="12"/>
          </p:nvPr>
        </p:nvSpPr>
        <p:spPr/>
        <p:txBody>
          <a:bodyPr/>
          <a:lstStyle/>
          <a:p>
            <a:fld id="{A49DFD55-3C28-40EF-9E31-A92D2E4017FF}" type="slidenum">
              <a:rPr lang="en-US" smtClean="0"/>
              <a:pPr/>
              <a:t>5</a:t>
            </a:fld>
            <a:endParaRPr lang="en-US" dirty="0"/>
          </a:p>
        </p:txBody>
      </p:sp>
      <p:pic>
        <p:nvPicPr>
          <p:cNvPr id="6" name="Picture 5" descr="Home interior living room with tables and chairs">
            <a:extLst>
              <a:ext uri="{FF2B5EF4-FFF2-40B4-BE49-F238E27FC236}">
                <a16:creationId xmlns:a16="http://schemas.microsoft.com/office/drawing/2014/main" id="{EF5A1B00-951D-2F78-9B82-EC44F056433F}"/>
              </a:ext>
            </a:extLst>
          </p:cNvPr>
          <p:cNvPicPr>
            <a:picLocks noChangeAspect="1"/>
          </p:cNvPicPr>
          <p:nvPr/>
        </p:nvPicPr>
        <p:blipFill>
          <a:blip r:embed="rId2"/>
          <a:stretch>
            <a:fillRect/>
          </a:stretch>
        </p:blipFill>
        <p:spPr>
          <a:xfrm>
            <a:off x="5538662" y="4527267"/>
            <a:ext cx="3808538" cy="2330733"/>
          </a:xfrm>
          <a:prstGeom prst="rect">
            <a:avLst/>
          </a:prstGeom>
        </p:spPr>
      </p:pic>
    </p:spTree>
    <p:extLst>
      <p:ext uri="{BB962C8B-B14F-4D97-AF65-F5344CB8AC3E}">
        <p14:creationId xmlns:p14="http://schemas.microsoft.com/office/powerpoint/2010/main" val="14538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D9B3-B64F-656A-0D99-161A6C0F518F}"/>
              </a:ext>
            </a:extLst>
          </p:cNvPr>
          <p:cNvSpPr>
            <a:spLocks noGrp="1"/>
          </p:cNvSpPr>
          <p:nvPr>
            <p:ph type="title"/>
          </p:nvPr>
        </p:nvSpPr>
        <p:spPr>
          <a:xfrm>
            <a:off x="5476874" y="1671639"/>
            <a:ext cx="5884027" cy="1204912"/>
          </a:xfrm>
        </p:spPr>
        <p:txBody>
          <a:bodyPr anchor="b">
            <a:normAutofit/>
          </a:bodyPr>
          <a:lstStyle/>
          <a:p>
            <a:r>
              <a:rPr lang="en-US" dirty="0"/>
              <a:t>How are we tracking the businesses?</a:t>
            </a:r>
            <a:endParaRPr lang="en-US"/>
          </a:p>
        </p:txBody>
      </p:sp>
      <p:pic>
        <p:nvPicPr>
          <p:cNvPr id="6" name="Picture 5" descr="Close up of pushpins on roadmap route">
            <a:extLst>
              <a:ext uri="{FF2B5EF4-FFF2-40B4-BE49-F238E27FC236}">
                <a16:creationId xmlns:a16="http://schemas.microsoft.com/office/drawing/2014/main" id="{9780C3EB-795C-FB6E-4CBF-E45DFB2E1A4B}"/>
              </a:ext>
            </a:extLst>
          </p:cNvPr>
          <p:cNvPicPr>
            <a:picLocks noChangeAspect="1"/>
          </p:cNvPicPr>
          <p:nvPr/>
        </p:nvPicPr>
        <p:blipFill rotWithShape="1">
          <a:blip r:embed="rId3"/>
          <a:srcRect l="10997" r="35988" b="1"/>
          <a:stretch/>
        </p:blipFill>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a:noFill/>
        </p:spPr>
      </p:pic>
      <p:sp>
        <p:nvSpPr>
          <p:cNvPr id="68" name="Slide Number Placeholder 67">
            <a:extLst>
              <a:ext uri="{FF2B5EF4-FFF2-40B4-BE49-F238E27FC236}">
                <a16:creationId xmlns:a16="http://schemas.microsoft.com/office/drawing/2014/main" id="{AA0ACADD-CC4E-851C-DA07-C22DB97FA23E}"/>
              </a:ext>
            </a:extLst>
          </p:cNvPr>
          <p:cNvSpPr>
            <a:spLocks noGrp="1"/>
          </p:cNvSpPr>
          <p:nvPr>
            <p:ph type="sldNum" sz="quarter" idx="12"/>
          </p:nvPr>
        </p:nvSpPr>
        <p:spPr>
          <a:xfrm>
            <a:off x="10373350" y="6356349"/>
            <a:ext cx="987552" cy="365125"/>
          </a:xfrm>
        </p:spPr>
        <p:txBody>
          <a:bodyPr anchor="ctr">
            <a:normAutofit/>
          </a:bodyPr>
          <a:lstStyle/>
          <a:p>
            <a:pPr>
              <a:spcAft>
                <a:spcPts val="600"/>
              </a:spcAft>
            </a:pPr>
            <a:fld id="{A49DFD55-3C28-40EF-9E31-A92D2E4017FF}" type="slidenum">
              <a:rPr lang="en-US" smtClean="0"/>
              <a:pPr>
                <a:spcAft>
                  <a:spcPts val="600"/>
                </a:spcAft>
              </a:pPr>
              <a:t>6</a:t>
            </a:fld>
            <a:endParaRPr lang="en-US"/>
          </a:p>
        </p:txBody>
      </p:sp>
      <p:sp>
        <p:nvSpPr>
          <p:cNvPr id="4" name="Text Placeholder 3">
            <a:extLst>
              <a:ext uri="{FF2B5EF4-FFF2-40B4-BE49-F238E27FC236}">
                <a16:creationId xmlns:a16="http://schemas.microsoft.com/office/drawing/2014/main" id="{B368E772-A4C8-65D2-B2B6-EC6EA518AD3F}"/>
              </a:ext>
            </a:extLst>
          </p:cNvPr>
          <p:cNvSpPr>
            <a:spLocks noGrp="1"/>
          </p:cNvSpPr>
          <p:nvPr>
            <p:ph sz="half" idx="14"/>
          </p:nvPr>
        </p:nvSpPr>
        <p:spPr>
          <a:xfrm>
            <a:off x="5453725" y="3660774"/>
            <a:ext cx="5907176" cy="2536826"/>
          </a:xfrm>
        </p:spPr>
        <p:txBody>
          <a:bodyPr>
            <a:normAutofit/>
          </a:bodyPr>
          <a:lstStyle/>
          <a:p>
            <a:r>
              <a:rPr lang="en-US" dirty="0"/>
              <a:t>Business Licenses</a:t>
            </a:r>
            <a:endParaRPr lang="en-US"/>
          </a:p>
          <a:p>
            <a:r>
              <a:rPr lang="en-US" dirty="0"/>
              <a:t>Nighty Rental Software</a:t>
            </a:r>
            <a:endParaRPr lang="en-US"/>
          </a:p>
          <a:p>
            <a:endParaRPr lang="en-US" dirty="0"/>
          </a:p>
          <a:p>
            <a:endParaRPr lang="en-US" dirty="0"/>
          </a:p>
        </p:txBody>
      </p:sp>
    </p:spTree>
    <p:extLst>
      <p:ext uri="{BB962C8B-B14F-4D97-AF65-F5344CB8AC3E}">
        <p14:creationId xmlns:p14="http://schemas.microsoft.com/office/powerpoint/2010/main" val="636929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B259-6826-3B3D-7DF9-80099C3329F9}"/>
              </a:ext>
            </a:extLst>
          </p:cNvPr>
          <p:cNvSpPr>
            <a:spLocks noGrp="1"/>
          </p:cNvSpPr>
          <p:nvPr>
            <p:ph type="title"/>
          </p:nvPr>
        </p:nvSpPr>
        <p:spPr>
          <a:xfrm>
            <a:off x="1322318" y="268361"/>
            <a:ext cx="7288282" cy="1623502"/>
          </a:xfrm>
        </p:spPr>
        <p:txBody>
          <a:bodyPr/>
          <a:lstStyle/>
          <a:p>
            <a:r>
              <a:rPr lang="en-US" dirty="0"/>
              <a:t>If one owner owns multiple units is the personal property combined?</a:t>
            </a:r>
          </a:p>
        </p:txBody>
      </p:sp>
      <p:sp>
        <p:nvSpPr>
          <p:cNvPr id="3" name="Content Placeholder 2">
            <a:extLst>
              <a:ext uri="{FF2B5EF4-FFF2-40B4-BE49-F238E27FC236}">
                <a16:creationId xmlns:a16="http://schemas.microsoft.com/office/drawing/2014/main" id="{D2E77EF8-E09D-C3AF-1161-6B3813EB4C3E}"/>
              </a:ext>
            </a:extLst>
          </p:cNvPr>
          <p:cNvSpPr>
            <a:spLocks noGrp="1"/>
          </p:cNvSpPr>
          <p:nvPr>
            <p:ph sz="half" idx="2"/>
          </p:nvPr>
        </p:nvSpPr>
        <p:spPr/>
        <p:txBody>
          <a:bodyPr/>
          <a:lstStyle/>
          <a:p>
            <a:r>
              <a:rPr lang="en-US" dirty="0"/>
              <a:t>It might depend on the circumstance.</a:t>
            </a:r>
          </a:p>
          <a:p>
            <a:r>
              <a:rPr lang="en-US" dirty="0"/>
              <a:t>When an owner owns several units in the same building, we may consolidate them into one statement for ease and convenience. </a:t>
            </a:r>
          </a:p>
          <a:p>
            <a:r>
              <a:rPr lang="en-US" dirty="0"/>
              <a:t>If an owner has multiple units in different areas, they will most likely be separate statements. These units may be in different tax districts which would mean that some of the tax money needs to be distributed differently.</a:t>
            </a:r>
          </a:p>
          <a:p>
            <a:r>
              <a:rPr lang="en-US" dirty="0"/>
              <a:t>The exemption limit is on an aggregate total of all businesses owned by the same person or entity.</a:t>
            </a:r>
          </a:p>
        </p:txBody>
      </p:sp>
      <p:sp>
        <p:nvSpPr>
          <p:cNvPr id="4" name="Slide Number Placeholder 3">
            <a:extLst>
              <a:ext uri="{FF2B5EF4-FFF2-40B4-BE49-F238E27FC236}">
                <a16:creationId xmlns:a16="http://schemas.microsoft.com/office/drawing/2014/main" id="{A32856CB-7156-0FC8-2EB2-3B09B1371A8C}"/>
              </a:ext>
            </a:extLst>
          </p:cNvPr>
          <p:cNvSpPr>
            <a:spLocks noGrp="1"/>
          </p:cNvSpPr>
          <p:nvPr>
            <p:ph type="sldNum" sz="quarter" idx="12"/>
          </p:nvPr>
        </p:nvSpPr>
        <p:spPr/>
        <p:txBody>
          <a:bodyPr/>
          <a:lstStyle/>
          <a:p>
            <a:fld id="{A49DFD55-3C28-40EF-9E31-A92D2E4017FF}" type="slidenum">
              <a:rPr lang="en-US" smtClean="0"/>
              <a:pPr/>
              <a:t>7</a:t>
            </a:fld>
            <a:endParaRPr lang="en-US" dirty="0"/>
          </a:p>
        </p:txBody>
      </p:sp>
    </p:spTree>
    <p:extLst>
      <p:ext uri="{BB962C8B-B14F-4D97-AF65-F5344CB8AC3E}">
        <p14:creationId xmlns:p14="http://schemas.microsoft.com/office/powerpoint/2010/main" val="2543062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2058-B2B0-A0B5-0588-1AB77C7DDD30}"/>
              </a:ext>
            </a:extLst>
          </p:cNvPr>
          <p:cNvSpPr>
            <a:spLocks noGrp="1"/>
          </p:cNvSpPr>
          <p:nvPr>
            <p:ph type="title"/>
          </p:nvPr>
        </p:nvSpPr>
        <p:spPr>
          <a:xfrm>
            <a:off x="4080294" y="448573"/>
            <a:ext cx="7372550" cy="700910"/>
          </a:xfrm>
        </p:spPr>
        <p:txBody>
          <a:bodyPr/>
          <a:lstStyle/>
          <a:p>
            <a:r>
              <a:rPr lang="en-US" dirty="0"/>
              <a:t>A Walk through submission process</a:t>
            </a:r>
          </a:p>
        </p:txBody>
      </p:sp>
      <p:pic>
        <p:nvPicPr>
          <p:cNvPr id="11" name="Picture Placeholder 10" descr="A path through a forest&#10;&#10;Description automatically generated">
            <a:extLst>
              <a:ext uri="{FF2B5EF4-FFF2-40B4-BE49-F238E27FC236}">
                <a16:creationId xmlns:a16="http://schemas.microsoft.com/office/drawing/2014/main" id="{88687CBF-C989-4DA5-D038-38984F00C55F}"/>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3417" r="23417"/>
          <a:stretch>
            <a:fillRect/>
          </a:stretch>
        </p:blipFill>
        <p:spPr/>
      </p:pic>
      <p:sp>
        <p:nvSpPr>
          <p:cNvPr id="4" name="Slide Number Placeholder 3">
            <a:extLst>
              <a:ext uri="{FF2B5EF4-FFF2-40B4-BE49-F238E27FC236}">
                <a16:creationId xmlns:a16="http://schemas.microsoft.com/office/drawing/2014/main" id="{09FAFE77-836B-B25B-2163-F3C83D2A8FEC}"/>
              </a:ext>
            </a:extLst>
          </p:cNvPr>
          <p:cNvSpPr>
            <a:spLocks noGrp="1"/>
          </p:cNvSpPr>
          <p:nvPr>
            <p:ph type="sldNum" sz="quarter" idx="12"/>
          </p:nvPr>
        </p:nvSpPr>
        <p:spPr/>
        <p:txBody>
          <a:bodyPr/>
          <a:lstStyle/>
          <a:p>
            <a:fld id="{A49DFD55-3C28-40EF-9E31-A92D2E4017FF}" type="slidenum">
              <a:rPr lang="en-US" smtClean="0"/>
              <a:pPr/>
              <a:t>8</a:t>
            </a:fld>
            <a:endParaRPr lang="en-US" dirty="0"/>
          </a:p>
        </p:txBody>
      </p:sp>
      <p:sp>
        <p:nvSpPr>
          <p:cNvPr id="5" name="Content Placeholder 4">
            <a:extLst>
              <a:ext uri="{FF2B5EF4-FFF2-40B4-BE49-F238E27FC236}">
                <a16:creationId xmlns:a16="http://schemas.microsoft.com/office/drawing/2014/main" id="{06C57DD7-DB33-BC37-2858-398873053797}"/>
              </a:ext>
            </a:extLst>
          </p:cNvPr>
          <p:cNvSpPr>
            <a:spLocks noGrp="1"/>
          </p:cNvSpPr>
          <p:nvPr>
            <p:ph sz="half" idx="14"/>
          </p:nvPr>
        </p:nvSpPr>
        <p:spPr>
          <a:xfrm>
            <a:off x="5442150" y="1786760"/>
            <a:ext cx="5907176" cy="4824248"/>
          </a:xfrm>
        </p:spPr>
        <p:txBody>
          <a:bodyPr>
            <a:normAutofit lnSpcReduction="10000"/>
          </a:bodyPr>
          <a:lstStyle/>
          <a:p>
            <a:r>
              <a:rPr lang="en-US" dirty="0"/>
              <a:t>A signed statement of personal property will be mailed every year late February\early March.</a:t>
            </a:r>
          </a:p>
          <a:p>
            <a:r>
              <a:rPr lang="en-US" dirty="0"/>
              <a:t>Signed statements are due yearly on May 15</a:t>
            </a:r>
            <a:r>
              <a:rPr lang="en-US" baseline="30000" dirty="0"/>
              <a:t>th</a:t>
            </a:r>
            <a:r>
              <a:rPr lang="en-US" dirty="0"/>
              <a:t> unless that date falls on the weekend. Extensions are not granted.</a:t>
            </a:r>
          </a:p>
          <a:p>
            <a:r>
              <a:rPr lang="en-US" dirty="0"/>
              <a:t>Filing forms include:</a:t>
            </a:r>
          </a:p>
          <a:p>
            <a:pPr marL="285750" indent="-285750">
              <a:buFont typeface="Arial" panose="020B0604020202020204" pitchFamily="34" charset="0"/>
              <a:buChar char="•"/>
            </a:pPr>
            <a:r>
              <a:rPr lang="en-US" dirty="0"/>
              <a:t>Filing Instructions</a:t>
            </a:r>
          </a:p>
          <a:p>
            <a:pPr marL="285750" indent="-285750">
              <a:buFont typeface="Arial" panose="020B0604020202020204" pitchFamily="34" charset="0"/>
              <a:buChar char="•"/>
            </a:pPr>
            <a:r>
              <a:rPr lang="en-US" dirty="0"/>
              <a:t>Schedule A (blue paper) is for the acquisitions or deletions from the prior years filing.</a:t>
            </a:r>
          </a:p>
          <a:p>
            <a:pPr marL="285750" indent="-285750">
              <a:buFont typeface="Arial" panose="020B0604020202020204" pitchFamily="34" charset="0"/>
              <a:buChar char="•"/>
            </a:pPr>
            <a:r>
              <a:rPr lang="en-US" dirty="0"/>
              <a:t>Class description (pink paper) gives a brief description of the class codes and items that would be in that class code.</a:t>
            </a:r>
          </a:p>
          <a:p>
            <a:pPr marL="285750" indent="-285750">
              <a:buFont typeface="Arial" panose="020B0604020202020204" pitchFamily="34" charset="0"/>
              <a:buChar char="•"/>
            </a:pPr>
            <a:r>
              <a:rPr lang="en-US" dirty="0"/>
              <a:t>Percent good table(yellow paper) is prepared by the State Tax Commission and depreciates the value of property by the age and class.</a:t>
            </a:r>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E032E419-CBD0-6AAD-EFE5-0982E359CA38}"/>
              </a:ext>
            </a:extLst>
          </p:cNvPr>
          <p:cNvSpPr txBox="1"/>
          <p:nvPr/>
        </p:nvSpPr>
        <p:spPr>
          <a:xfrm>
            <a:off x="-28230" y="6867144"/>
            <a:ext cx="5481955" cy="230832"/>
          </a:xfrm>
          <a:prstGeom prst="rect">
            <a:avLst/>
          </a:prstGeom>
          <a:noFill/>
        </p:spPr>
        <p:txBody>
          <a:bodyPr wrap="square" rtlCol="0">
            <a:spAutoFit/>
          </a:bodyPr>
          <a:lstStyle/>
          <a:p>
            <a:r>
              <a:rPr lang="en-US" sz="900">
                <a:hlinkClick r:id="rId3" tooltip="https://foto.wuestenigel.com/beautiful-model-posing-in-autumn-forest/"/>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740449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C0554E9-6EC8-6A93-CC0C-18683EB939FB}"/>
              </a:ext>
            </a:extLst>
          </p:cNvPr>
          <p:cNvSpPr>
            <a:spLocks noGrp="1"/>
          </p:cNvSpPr>
          <p:nvPr>
            <p:ph type="title"/>
          </p:nvPr>
        </p:nvSpPr>
        <p:spPr>
          <a:xfrm>
            <a:off x="4412403" y="709272"/>
            <a:ext cx="6560382" cy="575518"/>
          </a:xfrm>
        </p:spPr>
        <p:txBody>
          <a:bodyPr/>
          <a:lstStyle/>
          <a:p>
            <a:pPr algn="ctr"/>
            <a:r>
              <a:rPr lang="en-US" dirty="0"/>
              <a:t>Percent Good table</a:t>
            </a:r>
          </a:p>
        </p:txBody>
      </p:sp>
      <p:sp>
        <p:nvSpPr>
          <p:cNvPr id="11" name="Content Placeholder 10">
            <a:extLst>
              <a:ext uri="{FF2B5EF4-FFF2-40B4-BE49-F238E27FC236}">
                <a16:creationId xmlns:a16="http://schemas.microsoft.com/office/drawing/2014/main" id="{00F0FA02-53BD-5CAC-B439-5B6022F0B4CA}"/>
              </a:ext>
            </a:extLst>
          </p:cNvPr>
          <p:cNvSpPr>
            <a:spLocks noGrp="1"/>
          </p:cNvSpPr>
          <p:nvPr>
            <p:ph sz="half" idx="15"/>
          </p:nvPr>
        </p:nvSpPr>
        <p:spPr>
          <a:xfrm>
            <a:off x="5428527" y="1423686"/>
            <a:ext cx="5544258" cy="5297788"/>
          </a:xfrm>
        </p:spPr>
        <p:txBody>
          <a:bodyPr>
            <a:normAutofit lnSpcReduction="10000"/>
          </a:bodyPr>
          <a:lstStyle/>
          <a:p>
            <a:pPr marL="0" indent="0">
              <a:buNone/>
            </a:pPr>
            <a:r>
              <a:rPr lang="en-US" dirty="0"/>
              <a:t>Developed by the State Tax Commission.</a:t>
            </a:r>
          </a:p>
          <a:p>
            <a:pPr marL="0" indent="0">
              <a:buNone/>
            </a:pPr>
            <a:r>
              <a:rPr lang="en-US" dirty="0"/>
              <a:t>The percent good factor is developed from IRS economic life estimates, which provide for the equivalent of straight-line depreciation to a residual value over the economic life of the property.</a:t>
            </a:r>
          </a:p>
          <a:p>
            <a:pPr marL="0" indent="0">
              <a:buNone/>
            </a:pPr>
            <a:r>
              <a:rPr lang="en-US" dirty="0"/>
              <a:t>Appraisal depreciation is different than accounting depreciation. Appraisal depreciation is defined as the loss of value of an asset over time from all sources including physical wear and tear, functional obsolescence and economic obsolescence. Accounting depreciation is the recover of capital cost over a defined period.</a:t>
            </a:r>
          </a:p>
          <a:p>
            <a:pPr marL="0" indent="0">
              <a:buNone/>
            </a:pPr>
            <a:r>
              <a:rPr lang="en-US" dirty="0"/>
              <a:t>Property used in the business that is fully depreciated for accounting purposes is taxable and must be reported. </a:t>
            </a:r>
          </a:p>
          <a:p>
            <a:pPr marL="0" indent="0">
              <a:buNone/>
            </a:pPr>
            <a:r>
              <a:rPr lang="en-US" dirty="0"/>
              <a:t>If it is being used for the business, it has some value to the business.</a:t>
            </a:r>
          </a:p>
          <a:p>
            <a:pPr marL="0" indent="0">
              <a:buNone/>
            </a:pPr>
            <a:endParaRPr lang="en-US" dirty="0"/>
          </a:p>
        </p:txBody>
      </p:sp>
      <p:pic>
        <p:nvPicPr>
          <p:cNvPr id="7" name="Content Placeholder 6" descr="A green paper with numbers and numbers&#10;&#10;Description automatically generated with medium confidence">
            <a:extLst>
              <a:ext uri="{FF2B5EF4-FFF2-40B4-BE49-F238E27FC236}">
                <a16:creationId xmlns:a16="http://schemas.microsoft.com/office/drawing/2014/main" id="{D8350A1D-F0A1-EE32-4609-FDD5D89B89E5}"/>
              </a:ext>
            </a:extLst>
          </p:cNvPr>
          <p:cNvPicPr>
            <a:picLocks noGrp="1" noChangeAspect="1"/>
          </p:cNvPicPr>
          <p:nvPr>
            <p:ph sz="half" idx="14"/>
          </p:nvPr>
        </p:nvPicPr>
        <p:blipFill>
          <a:blip r:embed="rId2"/>
          <a:stretch>
            <a:fillRect/>
          </a:stretch>
        </p:blipFill>
        <p:spPr>
          <a:xfrm rot="5400000">
            <a:off x="-707064" y="1039527"/>
            <a:ext cx="6535888" cy="4901914"/>
          </a:xfrm>
        </p:spPr>
      </p:pic>
      <p:sp>
        <p:nvSpPr>
          <p:cNvPr id="4" name="Slide Number Placeholder 3">
            <a:extLst>
              <a:ext uri="{FF2B5EF4-FFF2-40B4-BE49-F238E27FC236}">
                <a16:creationId xmlns:a16="http://schemas.microsoft.com/office/drawing/2014/main" id="{34BF3AB1-3C43-E4D1-8542-49FEBC67FD02}"/>
              </a:ext>
            </a:extLst>
          </p:cNvPr>
          <p:cNvSpPr>
            <a:spLocks noGrp="1"/>
          </p:cNvSpPr>
          <p:nvPr>
            <p:ph type="sldNum" sz="quarter" idx="13"/>
          </p:nvPr>
        </p:nvSpPr>
        <p:spPr/>
        <p:txBody>
          <a:bodyPr anchor="ctr">
            <a:normAutofit/>
          </a:bodyPr>
          <a:lstStyle/>
          <a:p>
            <a:pPr>
              <a:spcAft>
                <a:spcPts val="600"/>
              </a:spcAft>
            </a:pPr>
            <a:fld id="{A49DFD55-3C28-40EF-9E31-A92D2E4017FF}" type="slidenum">
              <a:rPr lang="en-US" smtClean="0"/>
              <a:pPr>
                <a:spcAft>
                  <a:spcPts val="600"/>
                </a:spcAft>
              </a:pPr>
              <a:t>9</a:t>
            </a:fld>
            <a:endParaRPr lang="en-US"/>
          </a:p>
        </p:txBody>
      </p:sp>
    </p:spTree>
    <p:extLst>
      <p:ext uri="{BB962C8B-B14F-4D97-AF65-F5344CB8AC3E}">
        <p14:creationId xmlns:p14="http://schemas.microsoft.com/office/powerpoint/2010/main" val="1457860530"/>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168DCE-134F-4610-A6AA-88CEBE8D71D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BF691C-888B-4061-8A6F-D5CE84A0254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{32E608B8-6D37-4805-A635-0DC44E0A9C00}tf67328976_win32</Template>
  <TotalTime>1336</TotalTime>
  <Words>660</Words>
  <Application>Microsoft Office PowerPoint</Application>
  <PresentationFormat>Widescreen</PresentationFormat>
  <Paragraphs>67</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Tenorite</vt:lpstr>
      <vt:lpstr>Custom</vt:lpstr>
      <vt:lpstr>Nightly Rentals 2024</vt:lpstr>
      <vt:lpstr>AGENDA</vt:lpstr>
      <vt:lpstr>What is Personal Property tax?</vt:lpstr>
      <vt:lpstr>Why is this change being implemented?</vt:lpstr>
      <vt:lpstr>Who made the decision to start enforcing?</vt:lpstr>
      <vt:lpstr>How are we tracking the businesses?</vt:lpstr>
      <vt:lpstr>If one owner owns multiple units is the personal property combined?</vt:lpstr>
      <vt:lpstr>A Walk through submission process</vt:lpstr>
      <vt:lpstr>Percent Good table</vt:lpstr>
      <vt:lpstr>Extensions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Nightly Rentals 2024</dc:title>
  <dc:creator>Karen West</dc:creator>
  <cp:lastModifiedBy>Stephanie Poll</cp:lastModifiedBy>
  <cp:revision>5</cp:revision>
  <dcterms:created xsi:type="dcterms:W3CDTF">2024-03-18T19:41:56Z</dcterms:created>
  <dcterms:modified xsi:type="dcterms:W3CDTF">2024-03-19T18:24:19Z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