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71" r:id="rId2"/>
    <p:sldId id="288" r:id="rId3"/>
    <p:sldId id="290" r:id="rId4"/>
    <p:sldId id="291" r:id="rId5"/>
    <p:sldId id="292" r:id="rId6"/>
    <p:sldId id="299" r:id="rId7"/>
    <p:sldId id="301" r:id="rId8"/>
    <p:sldId id="302"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CCCBFB-F516-8586-35CD-F97DE32048D4}" name="Amy Jones" initials="AJ" userId="S::ajones@summitcounty.org::3f9b859f-b239-4fc2-ab99-48bf6ad4f47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105" d="100"/>
          <a:sy n="105" d="100"/>
        </p:scale>
        <p:origin x="120"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8/10/relationships/authors" Target="author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80CBD5-7600-422F-A7A8-D18B9D759EF0}" type="datetimeFigureOut">
              <a:rPr lang="en-US" smtClean="0"/>
              <a:t>8/18/2025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8C01A8-FB4F-44F3-BCF5-6F62FC4A94FB}" type="slidenum">
              <a:rPr lang="en-US" smtClean="0"/>
              <a:t>‹#›</a:t>
            </a:fld>
            <a:endParaRPr lang="en-US"/>
          </a:p>
        </p:txBody>
      </p:sp>
    </p:spTree>
    <p:extLst>
      <p:ext uri="{BB962C8B-B14F-4D97-AF65-F5344CB8AC3E}">
        <p14:creationId xmlns:p14="http://schemas.microsoft.com/office/powerpoint/2010/main" val="3911383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D-FBDF-AF8D-A79A-76C95B7CA0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C6D049-9AF0-7198-6828-570F12C12F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185A6E-9A8E-CD4A-5F2D-B7D792C83896}"/>
              </a:ext>
            </a:extLst>
          </p:cNvPr>
          <p:cNvSpPr>
            <a:spLocks noGrp="1"/>
          </p:cNvSpPr>
          <p:nvPr>
            <p:ph type="dt" sz="half" idx="10"/>
          </p:nvPr>
        </p:nvSpPr>
        <p:spPr/>
        <p:txBody>
          <a:bodyPr/>
          <a:lstStyle/>
          <a:p>
            <a:fld id="{9C044460-59CE-49A6-90A0-8F368AD566E6}" type="datetimeFigureOut">
              <a:rPr lang="en-US" smtClean="0"/>
              <a:t>8/18/2025</a:t>
            </a:fld>
            <a:endParaRPr lang="en-US" dirty="0"/>
          </a:p>
        </p:txBody>
      </p:sp>
      <p:sp>
        <p:nvSpPr>
          <p:cNvPr id="5" name="Footer Placeholder 4">
            <a:extLst>
              <a:ext uri="{FF2B5EF4-FFF2-40B4-BE49-F238E27FC236}">
                <a16:creationId xmlns:a16="http://schemas.microsoft.com/office/drawing/2014/main" id="{97E29777-5514-FBF2-BBDE-157C807FDDC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14B9E80-959B-99A9-BF5C-F063D1E0232D}"/>
              </a:ext>
            </a:extLst>
          </p:cNvPr>
          <p:cNvSpPr>
            <a:spLocks noGrp="1"/>
          </p:cNvSpPr>
          <p:nvPr>
            <p:ph type="sldNum" sz="quarter" idx="12"/>
          </p:nvPr>
        </p:nvSpPr>
        <p:spPr/>
        <p:txBody>
          <a:bodyPr/>
          <a:lstStyle/>
          <a:p>
            <a:fld id="{23AE976D-A2D3-45F3-A1D5-65EA779D495C}" type="slidenum">
              <a:rPr lang="en-US" smtClean="0"/>
              <a:t>‹#›</a:t>
            </a:fld>
            <a:endParaRPr lang="en-US" dirty="0"/>
          </a:p>
        </p:txBody>
      </p:sp>
    </p:spTree>
    <p:extLst>
      <p:ext uri="{BB962C8B-B14F-4D97-AF65-F5344CB8AC3E}">
        <p14:creationId xmlns:p14="http://schemas.microsoft.com/office/powerpoint/2010/main" val="2531465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3396B-57F9-4340-38C4-33113705A9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D63327-F69C-2827-1AB7-03AAFD8FA7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742211-FFE8-C5B0-75E2-22C3868A7FF6}"/>
              </a:ext>
            </a:extLst>
          </p:cNvPr>
          <p:cNvSpPr>
            <a:spLocks noGrp="1"/>
          </p:cNvSpPr>
          <p:nvPr>
            <p:ph type="dt" sz="half" idx="10"/>
          </p:nvPr>
        </p:nvSpPr>
        <p:spPr/>
        <p:txBody>
          <a:bodyPr/>
          <a:lstStyle/>
          <a:p>
            <a:fld id="{9C044460-59CE-49A6-90A0-8F368AD566E6}" type="datetimeFigureOut">
              <a:rPr lang="en-US" smtClean="0"/>
              <a:t>8/18/2025</a:t>
            </a:fld>
            <a:endParaRPr lang="en-US" dirty="0"/>
          </a:p>
        </p:txBody>
      </p:sp>
      <p:sp>
        <p:nvSpPr>
          <p:cNvPr id="5" name="Footer Placeholder 4">
            <a:extLst>
              <a:ext uri="{FF2B5EF4-FFF2-40B4-BE49-F238E27FC236}">
                <a16:creationId xmlns:a16="http://schemas.microsoft.com/office/drawing/2014/main" id="{BF37AC0C-8E58-450C-7A4B-89CB39DF398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23B6F5A-2B93-9554-9E53-9A3A0DC23F17}"/>
              </a:ext>
            </a:extLst>
          </p:cNvPr>
          <p:cNvSpPr>
            <a:spLocks noGrp="1"/>
          </p:cNvSpPr>
          <p:nvPr>
            <p:ph type="sldNum" sz="quarter" idx="12"/>
          </p:nvPr>
        </p:nvSpPr>
        <p:spPr/>
        <p:txBody>
          <a:bodyPr/>
          <a:lstStyle/>
          <a:p>
            <a:fld id="{23AE976D-A2D3-45F3-A1D5-65EA779D495C}" type="slidenum">
              <a:rPr lang="en-US" smtClean="0"/>
              <a:t>‹#›</a:t>
            </a:fld>
            <a:endParaRPr lang="en-US" dirty="0"/>
          </a:p>
        </p:txBody>
      </p:sp>
    </p:spTree>
    <p:extLst>
      <p:ext uri="{BB962C8B-B14F-4D97-AF65-F5344CB8AC3E}">
        <p14:creationId xmlns:p14="http://schemas.microsoft.com/office/powerpoint/2010/main" val="1457746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0FE253-65A0-9089-0184-65BE201551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3B3D9A-59DB-2415-D702-CB87F418F6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2B1BA3-E694-6DC8-EF44-B3D6963F42AB}"/>
              </a:ext>
            </a:extLst>
          </p:cNvPr>
          <p:cNvSpPr>
            <a:spLocks noGrp="1"/>
          </p:cNvSpPr>
          <p:nvPr>
            <p:ph type="dt" sz="half" idx="10"/>
          </p:nvPr>
        </p:nvSpPr>
        <p:spPr/>
        <p:txBody>
          <a:bodyPr/>
          <a:lstStyle/>
          <a:p>
            <a:fld id="{9C044460-59CE-49A6-90A0-8F368AD566E6}" type="datetimeFigureOut">
              <a:rPr lang="en-US" smtClean="0"/>
              <a:t>8/18/2025</a:t>
            </a:fld>
            <a:endParaRPr lang="en-US" dirty="0"/>
          </a:p>
        </p:txBody>
      </p:sp>
      <p:sp>
        <p:nvSpPr>
          <p:cNvPr id="5" name="Footer Placeholder 4">
            <a:extLst>
              <a:ext uri="{FF2B5EF4-FFF2-40B4-BE49-F238E27FC236}">
                <a16:creationId xmlns:a16="http://schemas.microsoft.com/office/drawing/2014/main" id="{EB7B37E7-E652-9F63-72E4-7E8DC77606F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F6804CB-583C-48B7-AEEE-9A48809F0E2D}"/>
              </a:ext>
            </a:extLst>
          </p:cNvPr>
          <p:cNvSpPr>
            <a:spLocks noGrp="1"/>
          </p:cNvSpPr>
          <p:nvPr>
            <p:ph type="sldNum" sz="quarter" idx="12"/>
          </p:nvPr>
        </p:nvSpPr>
        <p:spPr/>
        <p:txBody>
          <a:bodyPr/>
          <a:lstStyle/>
          <a:p>
            <a:fld id="{23AE976D-A2D3-45F3-A1D5-65EA779D495C}" type="slidenum">
              <a:rPr lang="en-US" smtClean="0"/>
              <a:t>‹#›</a:t>
            </a:fld>
            <a:endParaRPr lang="en-US" dirty="0"/>
          </a:p>
        </p:txBody>
      </p:sp>
    </p:spTree>
    <p:extLst>
      <p:ext uri="{BB962C8B-B14F-4D97-AF65-F5344CB8AC3E}">
        <p14:creationId xmlns:p14="http://schemas.microsoft.com/office/powerpoint/2010/main" val="2755395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EB73C-8DB7-E646-1F75-788948850B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CCC747-078C-A392-D3ED-74112D2EB9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C420EE-8A04-8B91-CED3-5E9E113725FC}"/>
              </a:ext>
            </a:extLst>
          </p:cNvPr>
          <p:cNvSpPr>
            <a:spLocks noGrp="1"/>
          </p:cNvSpPr>
          <p:nvPr>
            <p:ph type="dt" sz="half" idx="10"/>
          </p:nvPr>
        </p:nvSpPr>
        <p:spPr/>
        <p:txBody>
          <a:bodyPr/>
          <a:lstStyle/>
          <a:p>
            <a:fld id="{9C044460-59CE-49A6-90A0-8F368AD566E6}" type="datetimeFigureOut">
              <a:rPr lang="en-US" smtClean="0"/>
              <a:t>8/18/2025</a:t>
            </a:fld>
            <a:endParaRPr lang="en-US" dirty="0"/>
          </a:p>
        </p:txBody>
      </p:sp>
      <p:sp>
        <p:nvSpPr>
          <p:cNvPr id="5" name="Footer Placeholder 4">
            <a:extLst>
              <a:ext uri="{FF2B5EF4-FFF2-40B4-BE49-F238E27FC236}">
                <a16:creationId xmlns:a16="http://schemas.microsoft.com/office/drawing/2014/main" id="{AE3B9026-B3F5-9C09-332B-9F89537C6E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39ED381-3D7A-6E1E-9172-E79F9B5BCE9F}"/>
              </a:ext>
            </a:extLst>
          </p:cNvPr>
          <p:cNvSpPr>
            <a:spLocks noGrp="1"/>
          </p:cNvSpPr>
          <p:nvPr>
            <p:ph type="sldNum" sz="quarter" idx="12"/>
          </p:nvPr>
        </p:nvSpPr>
        <p:spPr/>
        <p:txBody>
          <a:bodyPr/>
          <a:lstStyle/>
          <a:p>
            <a:fld id="{23AE976D-A2D3-45F3-A1D5-65EA779D495C}" type="slidenum">
              <a:rPr lang="en-US" smtClean="0"/>
              <a:t>‹#›</a:t>
            </a:fld>
            <a:endParaRPr lang="en-US" dirty="0"/>
          </a:p>
        </p:txBody>
      </p:sp>
    </p:spTree>
    <p:extLst>
      <p:ext uri="{BB962C8B-B14F-4D97-AF65-F5344CB8AC3E}">
        <p14:creationId xmlns:p14="http://schemas.microsoft.com/office/powerpoint/2010/main" val="1844648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02B8B-282B-6D43-7A5E-DC28BEAFCA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F87A6B-BC7B-54B5-725F-E2277FAC4B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A862C3-BFC7-1D39-70A9-19274CAEA3D3}"/>
              </a:ext>
            </a:extLst>
          </p:cNvPr>
          <p:cNvSpPr>
            <a:spLocks noGrp="1"/>
          </p:cNvSpPr>
          <p:nvPr>
            <p:ph type="dt" sz="half" idx="10"/>
          </p:nvPr>
        </p:nvSpPr>
        <p:spPr/>
        <p:txBody>
          <a:bodyPr/>
          <a:lstStyle/>
          <a:p>
            <a:fld id="{9C044460-59CE-49A6-90A0-8F368AD566E6}" type="datetimeFigureOut">
              <a:rPr lang="en-US" smtClean="0"/>
              <a:t>8/18/2025</a:t>
            </a:fld>
            <a:endParaRPr lang="en-US" dirty="0"/>
          </a:p>
        </p:txBody>
      </p:sp>
      <p:sp>
        <p:nvSpPr>
          <p:cNvPr id="5" name="Footer Placeholder 4">
            <a:extLst>
              <a:ext uri="{FF2B5EF4-FFF2-40B4-BE49-F238E27FC236}">
                <a16:creationId xmlns:a16="http://schemas.microsoft.com/office/drawing/2014/main" id="{E02EE5E0-8077-5CC7-91BE-3CA25D1A060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606EDE3-C5DA-2C5B-0EA7-E66338C420CA}"/>
              </a:ext>
            </a:extLst>
          </p:cNvPr>
          <p:cNvSpPr>
            <a:spLocks noGrp="1"/>
          </p:cNvSpPr>
          <p:nvPr>
            <p:ph type="sldNum" sz="quarter" idx="12"/>
          </p:nvPr>
        </p:nvSpPr>
        <p:spPr/>
        <p:txBody>
          <a:bodyPr/>
          <a:lstStyle/>
          <a:p>
            <a:fld id="{23AE976D-A2D3-45F3-A1D5-65EA779D495C}" type="slidenum">
              <a:rPr lang="en-US" smtClean="0"/>
              <a:t>‹#›</a:t>
            </a:fld>
            <a:endParaRPr lang="en-US" dirty="0"/>
          </a:p>
        </p:txBody>
      </p:sp>
    </p:spTree>
    <p:extLst>
      <p:ext uri="{BB962C8B-B14F-4D97-AF65-F5344CB8AC3E}">
        <p14:creationId xmlns:p14="http://schemas.microsoft.com/office/powerpoint/2010/main" val="3502300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101B8-4064-2631-7CCA-8D51791DAE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5C975A-CED1-1398-BE9B-FEEF47FB68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A230A2-6946-5D86-29BD-765E1E0C2C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D87077-F64C-F628-0E54-A0850DF844F7}"/>
              </a:ext>
            </a:extLst>
          </p:cNvPr>
          <p:cNvSpPr>
            <a:spLocks noGrp="1"/>
          </p:cNvSpPr>
          <p:nvPr>
            <p:ph type="dt" sz="half" idx="10"/>
          </p:nvPr>
        </p:nvSpPr>
        <p:spPr/>
        <p:txBody>
          <a:bodyPr/>
          <a:lstStyle/>
          <a:p>
            <a:fld id="{9C044460-59CE-49A6-90A0-8F368AD566E6}" type="datetimeFigureOut">
              <a:rPr lang="en-US" smtClean="0"/>
              <a:t>8/18/2025</a:t>
            </a:fld>
            <a:endParaRPr lang="en-US" dirty="0"/>
          </a:p>
        </p:txBody>
      </p:sp>
      <p:sp>
        <p:nvSpPr>
          <p:cNvPr id="6" name="Footer Placeholder 5">
            <a:extLst>
              <a:ext uri="{FF2B5EF4-FFF2-40B4-BE49-F238E27FC236}">
                <a16:creationId xmlns:a16="http://schemas.microsoft.com/office/drawing/2014/main" id="{5D0E0F85-F186-C704-2E91-EF6D57D76A7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71C1F8C-7070-3E34-A18C-E5DE46021374}"/>
              </a:ext>
            </a:extLst>
          </p:cNvPr>
          <p:cNvSpPr>
            <a:spLocks noGrp="1"/>
          </p:cNvSpPr>
          <p:nvPr>
            <p:ph type="sldNum" sz="quarter" idx="12"/>
          </p:nvPr>
        </p:nvSpPr>
        <p:spPr/>
        <p:txBody>
          <a:bodyPr/>
          <a:lstStyle/>
          <a:p>
            <a:fld id="{23AE976D-A2D3-45F3-A1D5-65EA779D495C}" type="slidenum">
              <a:rPr lang="en-US" smtClean="0"/>
              <a:t>‹#›</a:t>
            </a:fld>
            <a:endParaRPr lang="en-US" dirty="0"/>
          </a:p>
        </p:txBody>
      </p:sp>
    </p:spTree>
    <p:extLst>
      <p:ext uri="{BB962C8B-B14F-4D97-AF65-F5344CB8AC3E}">
        <p14:creationId xmlns:p14="http://schemas.microsoft.com/office/powerpoint/2010/main" val="2964476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96B32-7324-B6EE-231B-6EE8417289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7A666B-B897-4446-F476-30E704A8EB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5F9E85-F1E2-7AC6-01E3-6881083EF3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0D366F-1965-58F5-DCB9-58CF763611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AD4675-AF26-88E9-2651-622ADDB4C4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2C9DBE-670A-5AF5-B7F7-4970F94EF78D}"/>
              </a:ext>
            </a:extLst>
          </p:cNvPr>
          <p:cNvSpPr>
            <a:spLocks noGrp="1"/>
          </p:cNvSpPr>
          <p:nvPr>
            <p:ph type="dt" sz="half" idx="10"/>
          </p:nvPr>
        </p:nvSpPr>
        <p:spPr/>
        <p:txBody>
          <a:bodyPr/>
          <a:lstStyle/>
          <a:p>
            <a:fld id="{9C044460-59CE-49A6-90A0-8F368AD566E6}" type="datetimeFigureOut">
              <a:rPr lang="en-US" smtClean="0"/>
              <a:t>8/18/2025</a:t>
            </a:fld>
            <a:endParaRPr lang="en-US" dirty="0"/>
          </a:p>
        </p:txBody>
      </p:sp>
      <p:sp>
        <p:nvSpPr>
          <p:cNvPr id="8" name="Footer Placeholder 7">
            <a:extLst>
              <a:ext uri="{FF2B5EF4-FFF2-40B4-BE49-F238E27FC236}">
                <a16:creationId xmlns:a16="http://schemas.microsoft.com/office/drawing/2014/main" id="{C0AEADDE-02EC-8C20-DB8A-C122E7914F4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C2B33F3-3280-13A8-B121-DB152089E929}"/>
              </a:ext>
            </a:extLst>
          </p:cNvPr>
          <p:cNvSpPr>
            <a:spLocks noGrp="1"/>
          </p:cNvSpPr>
          <p:nvPr>
            <p:ph type="sldNum" sz="quarter" idx="12"/>
          </p:nvPr>
        </p:nvSpPr>
        <p:spPr/>
        <p:txBody>
          <a:bodyPr/>
          <a:lstStyle/>
          <a:p>
            <a:fld id="{23AE976D-A2D3-45F3-A1D5-65EA779D495C}" type="slidenum">
              <a:rPr lang="en-US" smtClean="0"/>
              <a:t>‹#›</a:t>
            </a:fld>
            <a:endParaRPr lang="en-US" dirty="0"/>
          </a:p>
        </p:txBody>
      </p:sp>
    </p:spTree>
    <p:extLst>
      <p:ext uri="{BB962C8B-B14F-4D97-AF65-F5344CB8AC3E}">
        <p14:creationId xmlns:p14="http://schemas.microsoft.com/office/powerpoint/2010/main" val="2343945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D3FBC-107C-29B3-2C5D-F1D56476BD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A070FD-0E2B-816F-337B-5AD362DB8173}"/>
              </a:ext>
            </a:extLst>
          </p:cNvPr>
          <p:cNvSpPr>
            <a:spLocks noGrp="1"/>
          </p:cNvSpPr>
          <p:nvPr>
            <p:ph type="dt" sz="half" idx="10"/>
          </p:nvPr>
        </p:nvSpPr>
        <p:spPr/>
        <p:txBody>
          <a:bodyPr/>
          <a:lstStyle/>
          <a:p>
            <a:fld id="{9C044460-59CE-49A6-90A0-8F368AD566E6}" type="datetimeFigureOut">
              <a:rPr lang="en-US" smtClean="0"/>
              <a:t>8/18/2025</a:t>
            </a:fld>
            <a:endParaRPr lang="en-US" dirty="0"/>
          </a:p>
        </p:txBody>
      </p:sp>
      <p:sp>
        <p:nvSpPr>
          <p:cNvPr id="4" name="Footer Placeholder 3">
            <a:extLst>
              <a:ext uri="{FF2B5EF4-FFF2-40B4-BE49-F238E27FC236}">
                <a16:creationId xmlns:a16="http://schemas.microsoft.com/office/drawing/2014/main" id="{5CB39854-8B07-A12B-19E2-1C04F1DBB87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406E4D3-2E96-CB2D-11F4-6DB7B26D9CD2}"/>
              </a:ext>
            </a:extLst>
          </p:cNvPr>
          <p:cNvSpPr>
            <a:spLocks noGrp="1"/>
          </p:cNvSpPr>
          <p:nvPr>
            <p:ph type="sldNum" sz="quarter" idx="12"/>
          </p:nvPr>
        </p:nvSpPr>
        <p:spPr/>
        <p:txBody>
          <a:bodyPr/>
          <a:lstStyle/>
          <a:p>
            <a:fld id="{23AE976D-A2D3-45F3-A1D5-65EA779D495C}" type="slidenum">
              <a:rPr lang="en-US" smtClean="0"/>
              <a:t>‹#›</a:t>
            </a:fld>
            <a:endParaRPr lang="en-US" dirty="0"/>
          </a:p>
        </p:txBody>
      </p:sp>
    </p:spTree>
    <p:extLst>
      <p:ext uri="{BB962C8B-B14F-4D97-AF65-F5344CB8AC3E}">
        <p14:creationId xmlns:p14="http://schemas.microsoft.com/office/powerpoint/2010/main" val="3572142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F04F42-9E5E-8948-8998-DB72ECF5557C}"/>
              </a:ext>
            </a:extLst>
          </p:cNvPr>
          <p:cNvSpPr>
            <a:spLocks noGrp="1"/>
          </p:cNvSpPr>
          <p:nvPr>
            <p:ph type="dt" sz="half" idx="10"/>
          </p:nvPr>
        </p:nvSpPr>
        <p:spPr/>
        <p:txBody>
          <a:bodyPr/>
          <a:lstStyle/>
          <a:p>
            <a:fld id="{9C044460-59CE-49A6-90A0-8F368AD566E6}" type="datetimeFigureOut">
              <a:rPr lang="en-US" smtClean="0"/>
              <a:t>8/18/2025</a:t>
            </a:fld>
            <a:endParaRPr lang="en-US" dirty="0"/>
          </a:p>
        </p:txBody>
      </p:sp>
      <p:sp>
        <p:nvSpPr>
          <p:cNvPr id="3" name="Footer Placeholder 2">
            <a:extLst>
              <a:ext uri="{FF2B5EF4-FFF2-40B4-BE49-F238E27FC236}">
                <a16:creationId xmlns:a16="http://schemas.microsoft.com/office/drawing/2014/main" id="{02444B55-C3F9-6C74-5255-8B2705B64A6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23F7AB2-4AB8-D859-3B8F-6BACE1FDC045}"/>
              </a:ext>
            </a:extLst>
          </p:cNvPr>
          <p:cNvSpPr>
            <a:spLocks noGrp="1"/>
          </p:cNvSpPr>
          <p:nvPr>
            <p:ph type="sldNum" sz="quarter" idx="12"/>
          </p:nvPr>
        </p:nvSpPr>
        <p:spPr/>
        <p:txBody>
          <a:bodyPr/>
          <a:lstStyle/>
          <a:p>
            <a:fld id="{23AE976D-A2D3-45F3-A1D5-65EA779D495C}" type="slidenum">
              <a:rPr lang="en-US" smtClean="0"/>
              <a:t>‹#›</a:t>
            </a:fld>
            <a:endParaRPr lang="en-US" dirty="0"/>
          </a:p>
        </p:txBody>
      </p:sp>
    </p:spTree>
    <p:extLst>
      <p:ext uri="{BB962C8B-B14F-4D97-AF65-F5344CB8AC3E}">
        <p14:creationId xmlns:p14="http://schemas.microsoft.com/office/powerpoint/2010/main" val="834222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9F21B-C0EB-5F16-642F-8532546AA2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6998BA-F7B4-B50F-D1B1-BF0CB58E29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50BCAF-2A4E-DE01-E4D9-BD4E1204BC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650078-6B96-C1BB-458C-31EA83CB260D}"/>
              </a:ext>
            </a:extLst>
          </p:cNvPr>
          <p:cNvSpPr>
            <a:spLocks noGrp="1"/>
          </p:cNvSpPr>
          <p:nvPr>
            <p:ph type="dt" sz="half" idx="10"/>
          </p:nvPr>
        </p:nvSpPr>
        <p:spPr/>
        <p:txBody>
          <a:bodyPr/>
          <a:lstStyle/>
          <a:p>
            <a:fld id="{9C044460-59CE-49A6-90A0-8F368AD566E6}" type="datetimeFigureOut">
              <a:rPr lang="en-US" smtClean="0"/>
              <a:t>8/18/2025</a:t>
            </a:fld>
            <a:endParaRPr lang="en-US" dirty="0"/>
          </a:p>
        </p:txBody>
      </p:sp>
      <p:sp>
        <p:nvSpPr>
          <p:cNvPr id="6" name="Footer Placeholder 5">
            <a:extLst>
              <a:ext uri="{FF2B5EF4-FFF2-40B4-BE49-F238E27FC236}">
                <a16:creationId xmlns:a16="http://schemas.microsoft.com/office/drawing/2014/main" id="{DAB38D95-8700-AB36-A6DD-E8D767BB605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5A5D995-70AF-9A0E-39D8-D64B90713956}"/>
              </a:ext>
            </a:extLst>
          </p:cNvPr>
          <p:cNvSpPr>
            <a:spLocks noGrp="1"/>
          </p:cNvSpPr>
          <p:nvPr>
            <p:ph type="sldNum" sz="quarter" idx="12"/>
          </p:nvPr>
        </p:nvSpPr>
        <p:spPr/>
        <p:txBody>
          <a:bodyPr/>
          <a:lstStyle/>
          <a:p>
            <a:fld id="{23AE976D-A2D3-45F3-A1D5-65EA779D495C}" type="slidenum">
              <a:rPr lang="en-US" smtClean="0"/>
              <a:t>‹#›</a:t>
            </a:fld>
            <a:endParaRPr lang="en-US" dirty="0"/>
          </a:p>
        </p:txBody>
      </p:sp>
    </p:spTree>
    <p:extLst>
      <p:ext uri="{BB962C8B-B14F-4D97-AF65-F5344CB8AC3E}">
        <p14:creationId xmlns:p14="http://schemas.microsoft.com/office/powerpoint/2010/main" val="3963572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54F07-EC74-9609-2C8A-FDA710B987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0F096F-73F9-1480-A95B-2D3FE2EA8E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5A05B7F-96C0-7C21-104F-06CD947263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824FBC-42A5-E5F1-1335-093BA24C9AC0}"/>
              </a:ext>
            </a:extLst>
          </p:cNvPr>
          <p:cNvSpPr>
            <a:spLocks noGrp="1"/>
          </p:cNvSpPr>
          <p:nvPr>
            <p:ph type="dt" sz="half" idx="10"/>
          </p:nvPr>
        </p:nvSpPr>
        <p:spPr/>
        <p:txBody>
          <a:bodyPr/>
          <a:lstStyle/>
          <a:p>
            <a:fld id="{9C044460-59CE-49A6-90A0-8F368AD566E6}" type="datetimeFigureOut">
              <a:rPr lang="en-US" smtClean="0"/>
              <a:t>8/18/2025</a:t>
            </a:fld>
            <a:endParaRPr lang="en-US" dirty="0"/>
          </a:p>
        </p:txBody>
      </p:sp>
      <p:sp>
        <p:nvSpPr>
          <p:cNvPr id="6" name="Footer Placeholder 5">
            <a:extLst>
              <a:ext uri="{FF2B5EF4-FFF2-40B4-BE49-F238E27FC236}">
                <a16:creationId xmlns:a16="http://schemas.microsoft.com/office/drawing/2014/main" id="{3A9AAB6B-4718-2D45-C89A-63AA956B08F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0A64F56-E5C8-4608-408E-5BDDC4105ED5}"/>
              </a:ext>
            </a:extLst>
          </p:cNvPr>
          <p:cNvSpPr>
            <a:spLocks noGrp="1"/>
          </p:cNvSpPr>
          <p:nvPr>
            <p:ph type="sldNum" sz="quarter" idx="12"/>
          </p:nvPr>
        </p:nvSpPr>
        <p:spPr/>
        <p:txBody>
          <a:bodyPr/>
          <a:lstStyle/>
          <a:p>
            <a:fld id="{23AE976D-A2D3-45F3-A1D5-65EA779D495C}" type="slidenum">
              <a:rPr lang="en-US" smtClean="0"/>
              <a:t>‹#›</a:t>
            </a:fld>
            <a:endParaRPr lang="en-US" dirty="0"/>
          </a:p>
        </p:txBody>
      </p:sp>
    </p:spTree>
    <p:extLst>
      <p:ext uri="{BB962C8B-B14F-4D97-AF65-F5344CB8AC3E}">
        <p14:creationId xmlns:p14="http://schemas.microsoft.com/office/powerpoint/2010/main" val="2964341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5335BA-5C14-8D78-21CD-3FA1EBAD61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10707E-FDB5-6AD0-96E4-32185CEF67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2AD8F0-6CCA-755A-5361-BFB510FAA2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044460-59CE-49A6-90A0-8F368AD566E6}" type="datetimeFigureOut">
              <a:rPr lang="en-US" smtClean="0"/>
              <a:t>8/18/2025</a:t>
            </a:fld>
            <a:endParaRPr lang="en-US" dirty="0"/>
          </a:p>
        </p:txBody>
      </p:sp>
      <p:sp>
        <p:nvSpPr>
          <p:cNvPr id="5" name="Footer Placeholder 4">
            <a:extLst>
              <a:ext uri="{FF2B5EF4-FFF2-40B4-BE49-F238E27FC236}">
                <a16:creationId xmlns:a16="http://schemas.microsoft.com/office/drawing/2014/main" id="{932DD785-32AF-9FEF-6D8F-478CE746B7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F5F7D8D-D477-B3D0-150A-BD6492D3E1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AE976D-A2D3-45F3-A1D5-65EA779D495C}" type="slidenum">
              <a:rPr lang="en-US" smtClean="0"/>
              <a:t>‹#›</a:t>
            </a:fld>
            <a:endParaRPr lang="en-US" dirty="0"/>
          </a:p>
        </p:txBody>
      </p:sp>
    </p:spTree>
    <p:extLst>
      <p:ext uri="{BB962C8B-B14F-4D97-AF65-F5344CB8AC3E}">
        <p14:creationId xmlns:p14="http://schemas.microsoft.com/office/powerpoint/2010/main" val="25305626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summitcounty.org/DocumentCenter/View/18987/Cultural-RAP-Tax-Policy-No-1-A" TargetMode="External"/><Relationship Id="rId2" Type="http://schemas.openxmlformats.org/officeDocument/2006/relationships/hyperlink" Target="https://codelibrary.amlegal.com/codes/summitcountyut/latest/summitcounty_ut/0-0-0-11034" TargetMode="External"/><Relationship Id="rId1" Type="http://schemas.openxmlformats.org/officeDocument/2006/relationships/slideLayout" Target="../slideLayouts/slideLayout2.xml"/><Relationship Id="rId4" Type="http://schemas.openxmlformats.org/officeDocument/2006/relationships/hyperlink" Target="https://le.utah.gov/xcode/Title59/Chapter12/59-12-S701.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D0456EF-727C-4D4E-8FD7-CE269EF276E0}"/>
              </a:ext>
            </a:extLst>
          </p:cNvPr>
          <p:cNvPicPr>
            <a:picLocks noGrp="1" noChangeAspect="1"/>
          </p:cNvPicPr>
          <p:nvPr>
            <p:ph idx="1"/>
          </p:nvPr>
        </p:nvPicPr>
        <p:blipFill rotWithShape="1">
          <a:blip r:embed="rId2"/>
          <a:srcRect/>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7933AE9-E71C-41CD-9F9B-C419B027C56F}"/>
              </a:ext>
            </a:extLst>
          </p:cNvPr>
          <p:cNvSpPr>
            <a:spLocks noGrp="1"/>
          </p:cNvSpPr>
          <p:nvPr>
            <p:ph type="title"/>
          </p:nvPr>
        </p:nvSpPr>
        <p:spPr>
          <a:xfrm>
            <a:off x="523875" y="5317240"/>
            <a:ext cx="11210925" cy="744836"/>
          </a:xfrm>
        </p:spPr>
        <p:txBody>
          <a:bodyPr vert="horz" lIns="91440" tIns="45720" rIns="91440" bIns="45720" rtlCol="0" anchor="ctr" anchorCtr="1">
            <a:normAutofit/>
          </a:bodyPr>
          <a:lstStyle/>
          <a:p>
            <a:pPr algn="ctr"/>
            <a:r>
              <a:rPr lang="en-US" sz="3600" b="1" dirty="0">
                <a:solidFill>
                  <a:schemeClr val="tx1">
                    <a:lumMod val="85000"/>
                    <a:lumOff val="15000"/>
                  </a:schemeClr>
                </a:solidFill>
              </a:rPr>
              <a:t>RAP Tax Recreation Information</a:t>
            </a: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0E45A0CC-20E2-45FA-9872-D0FAF594FAD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pPr>
            <a:fld id="{D5147143-9E5B-45DB-94EC-C9CDE32E9F38}" type="slidenum">
              <a:rPr lang="en-US">
                <a:solidFill>
                  <a:srgbClr val="FFFFFF"/>
                </a:solidFill>
              </a:rPr>
              <a:pPr defTabSz="457200">
                <a:spcAft>
                  <a:spcPts val="600"/>
                </a:spcAft>
              </a:pPr>
              <a:t>1</a:t>
            </a:fld>
            <a:endParaRPr lang="en-US" dirty="0">
              <a:solidFill>
                <a:srgbClr val="FFFFFF"/>
              </a:solidFill>
            </a:endParaRPr>
          </a:p>
        </p:txBody>
      </p:sp>
    </p:spTree>
    <p:extLst>
      <p:ext uri="{BB962C8B-B14F-4D97-AF65-F5344CB8AC3E}">
        <p14:creationId xmlns:p14="http://schemas.microsoft.com/office/powerpoint/2010/main" val="3660704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BADA52-A88F-6F66-D276-86E3302B3998}"/>
              </a:ext>
            </a:extLst>
          </p:cNvPr>
          <p:cNvSpPr>
            <a:spLocks noGrp="1"/>
          </p:cNvSpPr>
          <p:nvPr>
            <p:ph idx="1"/>
          </p:nvPr>
        </p:nvSpPr>
        <p:spPr/>
        <p:txBody>
          <a:bodyPr/>
          <a:lstStyle/>
          <a:p>
            <a:pPr>
              <a:buClr>
                <a:schemeClr val="accent2"/>
              </a:buClr>
              <a:buFont typeface="Wingdings" panose="05000000000000000000" pitchFamily="2" charset="2"/>
              <a:buChar char="Ø"/>
            </a:pPr>
            <a:r>
              <a:rPr lang="en-US" sz="2800" dirty="0"/>
              <a:t>Program Purpose</a:t>
            </a:r>
          </a:p>
          <a:p>
            <a:pPr>
              <a:buClr>
                <a:schemeClr val="accent2">
                  <a:lumMod val="75000"/>
                </a:schemeClr>
              </a:buClr>
              <a:buFont typeface="Wingdings" panose="05000000000000000000" pitchFamily="2" charset="2"/>
              <a:buChar char="Ø"/>
            </a:pPr>
            <a:r>
              <a:rPr lang="en-US" sz="2000" dirty="0">
                <a:solidFill>
                  <a:srgbClr val="181818"/>
                </a:solidFill>
                <a:effectLst/>
                <a:latin typeface="Arial" panose="020B0604020202020204" pitchFamily="34" charset="0"/>
                <a:ea typeface="Times New Roman" panose="02020603050405020304" pitchFamily="18" charset="0"/>
              </a:rPr>
              <a:t>The</a:t>
            </a:r>
            <a:r>
              <a:rPr lang="en-US" sz="2000" spc="-40" dirty="0">
                <a:solidFill>
                  <a:srgbClr val="181818"/>
                </a:solidFill>
                <a:effectLst/>
                <a:latin typeface="Arial" panose="020B0604020202020204" pitchFamily="34" charset="0"/>
                <a:ea typeface="Times New Roman" panose="02020603050405020304" pitchFamily="18" charset="0"/>
              </a:rPr>
              <a:t> </a:t>
            </a:r>
            <a:r>
              <a:rPr lang="en-US" sz="2000" dirty="0">
                <a:solidFill>
                  <a:srgbClr val="282828"/>
                </a:solidFill>
                <a:effectLst/>
                <a:latin typeface="Arial" panose="020B0604020202020204" pitchFamily="34" charset="0"/>
                <a:ea typeface="Times New Roman" panose="02020603050405020304" pitchFamily="18" charset="0"/>
              </a:rPr>
              <a:t>mission</a:t>
            </a:r>
            <a:r>
              <a:rPr lang="en-US" sz="2000" spc="-5" dirty="0">
                <a:solidFill>
                  <a:srgbClr val="282828"/>
                </a:solidFill>
                <a:effectLst/>
                <a:latin typeface="Arial" panose="020B0604020202020204" pitchFamily="34" charset="0"/>
                <a:ea typeface="Times New Roman" panose="02020603050405020304" pitchFamily="18" charset="0"/>
              </a:rPr>
              <a:t> </a:t>
            </a:r>
            <a:r>
              <a:rPr lang="en-US" sz="2000" dirty="0">
                <a:solidFill>
                  <a:srgbClr val="282828"/>
                </a:solidFill>
                <a:effectLst/>
                <a:latin typeface="Arial" panose="020B0604020202020204" pitchFamily="34" charset="0"/>
                <a:ea typeface="Times New Roman" panose="02020603050405020304" pitchFamily="18" charset="0"/>
              </a:rPr>
              <a:t>of </a:t>
            </a:r>
            <a:r>
              <a:rPr lang="en-US" sz="2000" dirty="0">
                <a:solidFill>
                  <a:srgbClr val="181818"/>
                </a:solidFill>
                <a:effectLst/>
                <a:latin typeface="Arial" panose="020B0604020202020204" pitchFamily="34" charset="0"/>
                <a:ea typeface="Times New Roman" panose="02020603050405020304" pitchFamily="18" charset="0"/>
              </a:rPr>
              <a:t>the </a:t>
            </a:r>
            <a:r>
              <a:rPr lang="en-US" sz="2000" dirty="0">
                <a:solidFill>
                  <a:srgbClr val="282828"/>
                </a:solidFill>
                <a:effectLst/>
                <a:latin typeface="Arial" panose="020B0604020202020204" pitchFamily="34" charset="0"/>
                <a:ea typeface="Times New Roman" panose="02020603050405020304" pitchFamily="18" charset="0"/>
              </a:rPr>
              <a:t>Summit County Recreation Arts</a:t>
            </a:r>
            <a:r>
              <a:rPr lang="en-US" sz="2000" spc="-55" dirty="0">
                <a:solidFill>
                  <a:srgbClr val="282828"/>
                </a:solidFill>
                <a:effectLst/>
                <a:latin typeface="Arial" panose="020B0604020202020204" pitchFamily="34" charset="0"/>
                <a:ea typeface="Times New Roman" panose="02020603050405020304" pitchFamily="18" charset="0"/>
              </a:rPr>
              <a:t> </a:t>
            </a:r>
            <a:r>
              <a:rPr lang="en-US" sz="2000" dirty="0">
                <a:solidFill>
                  <a:srgbClr val="181818"/>
                </a:solidFill>
                <a:effectLst/>
                <a:latin typeface="Arial" panose="020B0604020202020204" pitchFamily="34" charset="0"/>
                <a:ea typeface="Times New Roman" panose="02020603050405020304" pitchFamily="18" charset="0"/>
              </a:rPr>
              <a:t>and</a:t>
            </a:r>
            <a:r>
              <a:rPr lang="en-US" sz="2000" spc="-15" dirty="0">
                <a:solidFill>
                  <a:srgbClr val="181818"/>
                </a:solidFill>
                <a:effectLst/>
                <a:latin typeface="Arial" panose="020B0604020202020204" pitchFamily="34" charset="0"/>
                <a:ea typeface="Times New Roman" panose="02020603050405020304" pitchFamily="18" charset="0"/>
              </a:rPr>
              <a:t> </a:t>
            </a:r>
            <a:r>
              <a:rPr lang="en-US" sz="2000" dirty="0">
                <a:solidFill>
                  <a:srgbClr val="181818"/>
                </a:solidFill>
                <a:effectLst/>
                <a:latin typeface="Arial" panose="020B0604020202020204" pitchFamily="34" charset="0"/>
                <a:ea typeface="Times New Roman" panose="02020603050405020304" pitchFamily="18" charset="0"/>
              </a:rPr>
              <a:t>Parks Advisory Committee </a:t>
            </a:r>
            <a:r>
              <a:rPr lang="en-US" sz="2000" dirty="0">
                <a:solidFill>
                  <a:srgbClr val="3B3B3B"/>
                </a:solidFill>
                <a:effectLst/>
                <a:latin typeface="Arial" panose="020B0604020202020204" pitchFamily="34" charset="0"/>
                <a:ea typeface="Times New Roman" panose="02020603050405020304" pitchFamily="18" charset="0"/>
              </a:rPr>
              <a:t>-</a:t>
            </a:r>
            <a:r>
              <a:rPr lang="en-US" sz="2000" spc="200" dirty="0">
                <a:solidFill>
                  <a:srgbClr val="3B3B3B"/>
                </a:solidFill>
                <a:effectLst/>
                <a:latin typeface="Arial" panose="020B0604020202020204" pitchFamily="34" charset="0"/>
                <a:ea typeface="Times New Roman" panose="02020603050405020304" pitchFamily="18" charset="0"/>
              </a:rPr>
              <a:t> </a:t>
            </a:r>
            <a:r>
              <a:rPr lang="en-US" sz="2000" dirty="0">
                <a:solidFill>
                  <a:srgbClr val="282828"/>
                </a:solidFill>
                <a:effectLst/>
                <a:latin typeface="Arial" panose="020B0604020202020204" pitchFamily="34" charset="0"/>
                <a:ea typeface="Times New Roman" panose="02020603050405020304" pitchFamily="18" charset="0"/>
              </a:rPr>
              <a:t>RAP </a:t>
            </a:r>
            <a:r>
              <a:rPr lang="en-US" sz="2000" dirty="0">
                <a:solidFill>
                  <a:srgbClr val="181818"/>
                </a:solidFill>
                <a:effectLst/>
                <a:latin typeface="Arial" panose="020B0604020202020204" pitchFamily="34" charset="0"/>
                <a:ea typeface="Times New Roman" panose="02020603050405020304" pitchFamily="18" charset="0"/>
              </a:rPr>
              <a:t>Recreation</a:t>
            </a:r>
            <a:r>
              <a:rPr lang="en-US" sz="2000" spc="-75" dirty="0">
                <a:solidFill>
                  <a:srgbClr val="181818"/>
                </a:solidFill>
                <a:effectLst/>
                <a:latin typeface="Arial" panose="020B0604020202020204" pitchFamily="34" charset="0"/>
                <a:ea typeface="Times New Roman" panose="02020603050405020304" pitchFamily="18" charset="0"/>
              </a:rPr>
              <a:t> </a:t>
            </a:r>
            <a:r>
              <a:rPr lang="en-US" sz="2000" dirty="0">
                <a:solidFill>
                  <a:srgbClr val="282828"/>
                </a:solidFill>
                <a:effectLst/>
                <a:latin typeface="Arial" panose="020B0604020202020204" pitchFamily="34" charset="0"/>
                <a:ea typeface="Times New Roman" panose="02020603050405020304" pitchFamily="18" charset="0"/>
              </a:rPr>
              <a:t>(the</a:t>
            </a:r>
            <a:r>
              <a:rPr lang="en-US" sz="2000" spc="-75" dirty="0">
                <a:solidFill>
                  <a:srgbClr val="282828"/>
                </a:solidFill>
                <a:effectLst/>
                <a:latin typeface="Arial" panose="020B0604020202020204" pitchFamily="34" charset="0"/>
                <a:ea typeface="Times New Roman" panose="02020603050405020304" pitchFamily="18" charset="0"/>
              </a:rPr>
              <a:t> </a:t>
            </a:r>
            <a:r>
              <a:rPr lang="en-US" sz="2000" dirty="0">
                <a:solidFill>
                  <a:srgbClr val="282828"/>
                </a:solidFill>
                <a:effectLst/>
                <a:latin typeface="Arial" panose="020B0604020202020204" pitchFamily="34" charset="0"/>
                <a:ea typeface="Times New Roman" panose="02020603050405020304" pitchFamily="18" charset="0"/>
              </a:rPr>
              <a:t>'Committee')</a:t>
            </a:r>
            <a:r>
              <a:rPr lang="en-US" sz="2000" spc="-60" dirty="0">
                <a:solidFill>
                  <a:srgbClr val="282828"/>
                </a:solidFill>
                <a:effectLst/>
                <a:latin typeface="Arial" panose="020B0604020202020204" pitchFamily="34" charset="0"/>
                <a:ea typeface="Times New Roman" panose="02020603050405020304" pitchFamily="18" charset="0"/>
              </a:rPr>
              <a:t> </a:t>
            </a:r>
            <a:r>
              <a:rPr lang="en-US" sz="2000" dirty="0">
                <a:solidFill>
                  <a:srgbClr val="181818"/>
                </a:solidFill>
                <a:effectLst/>
                <a:latin typeface="Arial" panose="020B0604020202020204" pitchFamily="34" charset="0"/>
                <a:ea typeface="Times New Roman" panose="02020603050405020304" pitchFamily="18" charset="0"/>
              </a:rPr>
              <a:t>is</a:t>
            </a:r>
            <a:r>
              <a:rPr lang="en-US" sz="2000" spc="-80" dirty="0">
                <a:solidFill>
                  <a:srgbClr val="181818"/>
                </a:solidFill>
                <a:effectLst/>
                <a:latin typeface="Arial" panose="020B0604020202020204" pitchFamily="34" charset="0"/>
                <a:ea typeface="Times New Roman" panose="02020603050405020304" pitchFamily="18" charset="0"/>
              </a:rPr>
              <a:t> </a:t>
            </a:r>
            <a:r>
              <a:rPr lang="en-US" sz="2000" dirty="0">
                <a:solidFill>
                  <a:srgbClr val="181818"/>
                </a:solidFill>
                <a:effectLst/>
                <a:latin typeface="Arial" panose="020B0604020202020204" pitchFamily="34" charset="0"/>
                <a:ea typeface="Times New Roman" panose="02020603050405020304" pitchFamily="18" charset="0"/>
              </a:rPr>
              <a:t>to</a:t>
            </a:r>
            <a:r>
              <a:rPr lang="en-US" sz="2000" spc="-30" dirty="0">
                <a:solidFill>
                  <a:srgbClr val="181818"/>
                </a:solidFill>
                <a:effectLst/>
                <a:latin typeface="Arial" panose="020B0604020202020204" pitchFamily="34" charset="0"/>
                <a:ea typeface="Times New Roman" panose="02020603050405020304" pitchFamily="18" charset="0"/>
              </a:rPr>
              <a:t> </a:t>
            </a:r>
            <a:r>
              <a:rPr lang="en-US" sz="2000" dirty="0">
                <a:solidFill>
                  <a:srgbClr val="282828"/>
                </a:solidFill>
                <a:effectLst/>
                <a:latin typeface="Arial" panose="020B0604020202020204" pitchFamily="34" charset="0"/>
                <a:ea typeface="Times New Roman" panose="02020603050405020304" pitchFamily="18" charset="0"/>
              </a:rPr>
              <a:t>advise</a:t>
            </a:r>
            <a:r>
              <a:rPr lang="en-US" sz="2000" spc="-45" dirty="0">
                <a:solidFill>
                  <a:srgbClr val="282828"/>
                </a:solidFill>
                <a:effectLst/>
                <a:latin typeface="Arial" panose="020B0604020202020204" pitchFamily="34" charset="0"/>
                <a:ea typeface="Times New Roman" panose="02020603050405020304" pitchFamily="18" charset="0"/>
              </a:rPr>
              <a:t> </a:t>
            </a:r>
            <a:r>
              <a:rPr lang="en-US" sz="2000" dirty="0">
                <a:solidFill>
                  <a:srgbClr val="282828"/>
                </a:solidFill>
                <a:effectLst/>
                <a:latin typeface="Arial" panose="020B0604020202020204" pitchFamily="34" charset="0"/>
                <a:ea typeface="Times New Roman" panose="02020603050405020304" pitchFamily="18" charset="0"/>
              </a:rPr>
              <a:t>and</a:t>
            </a:r>
            <a:r>
              <a:rPr lang="en-US" sz="2000" spc="-75" dirty="0">
                <a:solidFill>
                  <a:srgbClr val="282828"/>
                </a:solidFill>
                <a:effectLst/>
                <a:latin typeface="Arial" panose="020B0604020202020204" pitchFamily="34" charset="0"/>
                <a:ea typeface="Times New Roman" panose="02020603050405020304" pitchFamily="18" charset="0"/>
              </a:rPr>
              <a:t> </a:t>
            </a:r>
            <a:r>
              <a:rPr lang="en-US" sz="2000" dirty="0">
                <a:solidFill>
                  <a:srgbClr val="181818"/>
                </a:solidFill>
                <a:effectLst/>
                <a:latin typeface="Arial" panose="020B0604020202020204" pitchFamily="34" charset="0"/>
                <a:ea typeface="Times New Roman" panose="02020603050405020304" pitchFamily="18" charset="0"/>
              </a:rPr>
              <a:t>recommend</a:t>
            </a:r>
            <a:r>
              <a:rPr lang="en-US" sz="2000" spc="-75" dirty="0">
                <a:solidFill>
                  <a:srgbClr val="181818"/>
                </a:solidFill>
                <a:effectLst/>
                <a:latin typeface="Arial" panose="020B0604020202020204" pitchFamily="34" charset="0"/>
                <a:ea typeface="Times New Roman" panose="02020603050405020304" pitchFamily="18" charset="0"/>
              </a:rPr>
              <a:t> </a:t>
            </a:r>
            <a:r>
              <a:rPr lang="en-US" sz="2000" dirty="0">
                <a:solidFill>
                  <a:srgbClr val="181818"/>
                </a:solidFill>
                <a:effectLst/>
                <a:latin typeface="Arial" panose="020B0604020202020204" pitchFamily="34" charset="0"/>
                <a:ea typeface="Times New Roman" panose="02020603050405020304" pitchFamily="18" charset="0"/>
              </a:rPr>
              <a:t>to</a:t>
            </a:r>
            <a:r>
              <a:rPr lang="en-US" sz="2000" spc="25" dirty="0">
                <a:solidFill>
                  <a:srgbClr val="181818"/>
                </a:solidFill>
                <a:effectLst/>
                <a:latin typeface="Arial" panose="020B0604020202020204" pitchFamily="34" charset="0"/>
                <a:ea typeface="Times New Roman" panose="02020603050405020304" pitchFamily="18" charset="0"/>
              </a:rPr>
              <a:t> </a:t>
            </a:r>
            <a:r>
              <a:rPr lang="en-US" sz="2000" dirty="0">
                <a:solidFill>
                  <a:srgbClr val="080808"/>
                </a:solidFill>
                <a:effectLst/>
                <a:latin typeface="Arial" panose="020B0604020202020204" pitchFamily="34" charset="0"/>
                <a:ea typeface="Times New Roman" panose="02020603050405020304" pitchFamily="18" charset="0"/>
              </a:rPr>
              <a:t>the</a:t>
            </a:r>
            <a:r>
              <a:rPr lang="en-US" sz="2000" spc="-80" dirty="0">
                <a:solidFill>
                  <a:srgbClr val="080808"/>
                </a:solidFill>
                <a:effectLst/>
                <a:latin typeface="Arial" panose="020B0604020202020204" pitchFamily="34" charset="0"/>
                <a:ea typeface="Times New Roman" panose="02020603050405020304" pitchFamily="18" charset="0"/>
              </a:rPr>
              <a:t> </a:t>
            </a:r>
            <a:r>
              <a:rPr lang="en-US" sz="2000" dirty="0">
                <a:solidFill>
                  <a:srgbClr val="181818"/>
                </a:solidFill>
                <a:effectLst/>
                <a:latin typeface="Arial" panose="020B0604020202020204" pitchFamily="34" charset="0"/>
                <a:ea typeface="Times New Roman" panose="02020603050405020304" pitchFamily="18" charset="0"/>
              </a:rPr>
              <a:t>County</a:t>
            </a:r>
            <a:r>
              <a:rPr lang="en-US" sz="2000" spc="-75" dirty="0">
                <a:solidFill>
                  <a:srgbClr val="181818"/>
                </a:solidFill>
                <a:effectLst/>
                <a:latin typeface="Arial" panose="020B0604020202020204" pitchFamily="34" charset="0"/>
                <a:ea typeface="Times New Roman" panose="02020603050405020304" pitchFamily="18" charset="0"/>
              </a:rPr>
              <a:t> </a:t>
            </a:r>
            <a:r>
              <a:rPr lang="en-US" sz="2000" dirty="0">
                <a:solidFill>
                  <a:srgbClr val="282828"/>
                </a:solidFill>
                <a:effectLst/>
                <a:latin typeface="Arial" panose="020B0604020202020204" pitchFamily="34" charset="0"/>
                <a:ea typeface="Times New Roman" panose="02020603050405020304" pitchFamily="18" charset="0"/>
              </a:rPr>
              <a:t>Council</a:t>
            </a:r>
            <a:r>
              <a:rPr lang="en-US" sz="2000" spc="-70" dirty="0">
                <a:solidFill>
                  <a:srgbClr val="282828"/>
                </a:solidFill>
                <a:effectLst/>
                <a:latin typeface="Arial" panose="020B0604020202020204" pitchFamily="34" charset="0"/>
                <a:ea typeface="Times New Roman" panose="02020603050405020304" pitchFamily="18" charset="0"/>
              </a:rPr>
              <a:t> </a:t>
            </a:r>
            <a:r>
              <a:rPr lang="en-US" sz="2000" dirty="0">
                <a:solidFill>
                  <a:srgbClr val="181818"/>
                </a:solidFill>
                <a:effectLst/>
                <a:latin typeface="Arial" panose="020B0604020202020204" pitchFamily="34" charset="0"/>
                <a:ea typeface="Times New Roman" panose="02020603050405020304" pitchFamily="18" charset="0"/>
              </a:rPr>
              <a:t>the</a:t>
            </a:r>
            <a:r>
              <a:rPr lang="en-US" sz="2000" spc="-75" dirty="0">
                <a:solidFill>
                  <a:srgbClr val="181818"/>
                </a:solidFill>
                <a:effectLst/>
                <a:latin typeface="Arial" panose="020B0604020202020204" pitchFamily="34" charset="0"/>
                <a:ea typeface="Times New Roman" panose="02020603050405020304" pitchFamily="18" charset="0"/>
              </a:rPr>
              <a:t> </a:t>
            </a:r>
            <a:r>
              <a:rPr lang="en-US" sz="2000" dirty="0">
                <a:solidFill>
                  <a:srgbClr val="181818"/>
                </a:solidFill>
                <a:effectLst/>
                <a:latin typeface="Arial" panose="020B0604020202020204" pitchFamily="34" charset="0"/>
                <a:ea typeface="Times New Roman" panose="02020603050405020304" pitchFamily="18" charset="0"/>
              </a:rPr>
              <a:t>best use(s)</a:t>
            </a:r>
            <a:r>
              <a:rPr lang="en-US" sz="2000" spc="-75" dirty="0">
                <a:solidFill>
                  <a:srgbClr val="181818"/>
                </a:solidFill>
                <a:effectLst/>
                <a:latin typeface="Arial" panose="020B0604020202020204" pitchFamily="34" charset="0"/>
                <a:ea typeface="Times New Roman" panose="02020603050405020304" pitchFamily="18" charset="0"/>
              </a:rPr>
              <a:t> </a:t>
            </a:r>
            <a:r>
              <a:rPr lang="en-US" sz="2000" dirty="0">
                <a:solidFill>
                  <a:srgbClr val="282828"/>
                </a:solidFill>
                <a:effectLst/>
                <a:latin typeface="Arial" panose="020B0604020202020204" pitchFamily="34" charset="0"/>
                <a:ea typeface="Times New Roman" panose="02020603050405020304" pitchFamily="18" charset="0"/>
              </a:rPr>
              <a:t>of</a:t>
            </a:r>
            <a:r>
              <a:rPr lang="en-US" sz="2000" spc="80" dirty="0">
                <a:solidFill>
                  <a:srgbClr val="282828"/>
                </a:solidFill>
                <a:effectLst/>
                <a:latin typeface="Arial" panose="020B0604020202020204" pitchFamily="34" charset="0"/>
                <a:ea typeface="Times New Roman" panose="02020603050405020304" pitchFamily="18" charset="0"/>
              </a:rPr>
              <a:t> </a:t>
            </a:r>
            <a:r>
              <a:rPr lang="en-US" sz="2000" dirty="0">
                <a:solidFill>
                  <a:srgbClr val="181818"/>
                </a:solidFill>
                <a:effectLst/>
                <a:latin typeface="Arial" panose="020B0604020202020204" pitchFamily="34" charset="0"/>
                <a:ea typeface="Times New Roman" panose="02020603050405020304" pitchFamily="18" charset="0"/>
              </a:rPr>
              <a:t>the</a:t>
            </a:r>
            <a:r>
              <a:rPr lang="en-US" sz="2000" spc="-55" dirty="0">
                <a:solidFill>
                  <a:srgbClr val="181818"/>
                </a:solidFill>
                <a:effectLst/>
                <a:latin typeface="Arial" panose="020B0604020202020204" pitchFamily="34" charset="0"/>
                <a:ea typeface="Times New Roman" panose="02020603050405020304" pitchFamily="18" charset="0"/>
              </a:rPr>
              <a:t> </a:t>
            </a:r>
            <a:r>
              <a:rPr lang="en-US" sz="2000" dirty="0">
                <a:solidFill>
                  <a:srgbClr val="181818"/>
                </a:solidFill>
                <a:effectLst/>
                <a:latin typeface="Arial" panose="020B0604020202020204" pitchFamily="34" charset="0"/>
                <a:ea typeface="Times New Roman" panose="02020603050405020304" pitchFamily="18" charset="0"/>
              </a:rPr>
              <a:t>funds</a:t>
            </a:r>
            <a:r>
              <a:rPr lang="en-US" sz="2000" spc="-70" dirty="0">
                <a:solidFill>
                  <a:srgbClr val="181818"/>
                </a:solidFill>
                <a:effectLst/>
                <a:latin typeface="Arial" panose="020B0604020202020204" pitchFamily="34" charset="0"/>
                <a:ea typeface="Times New Roman" panose="02020603050405020304" pitchFamily="18" charset="0"/>
              </a:rPr>
              <a:t> </a:t>
            </a:r>
            <a:r>
              <a:rPr lang="en-US" sz="2000" dirty="0">
                <a:solidFill>
                  <a:srgbClr val="282828"/>
                </a:solidFill>
                <a:effectLst/>
                <a:latin typeface="Arial" panose="020B0604020202020204" pitchFamily="34" charset="0"/>
                <a:ea typeface="Times New Roman" panose="02020603050405020304" pitchFamily="18" charset="0"/>
              </a:rPr>
              <a:t>collected </a:t>
            </a:r>
            <a:r>
              <a:rPr lang="en-US" sz="2000" dirty="0">
                <a:solidFill>
                  <a:srgbClr val="181818"/>
                </a:solidFill>
                <a:effectLst/>
                <a:latin typeface="Arial" panose="020B0604020202020204" pitchFamily="34" charset="0"/>
                <a:ea typeface="Times New Roman" panose="02020603050405020304" pitchFamily="18" charset="0"/>
              </a:rPr>
              <a:t>from</a:t>
            </a:r>
            <a:r>
              <a:rPr lang="en-US" sz="2000" spc="-70" dirty="0">
                <a:solidFill>
                  <a:srgbClr val="181818"/>
                </a:solidFill>
                <a:effectLst/>
                <a:latin typeface="Arial" panose="020B0604020202020204" pitchFamily="34" charset="0"/>
                <a:ea typeface="Times New Roman" panose="02020603050405020304" pitchFamily="18" charset="0"/>
              </a:rPr>
              <a:t> </a:t>
            </a:r>
            <a:r>
              <a:rPr lang="en-US" sz="2000" dirty="0">
                <a:solidFill>
                  <a:srgbClr val="181818"/>
                </a:solidFill>
                <a:effectLst/>
                <a:latin typeface="Arial" panose="020B0604020202020204" pitchFamily="34" charset="0"/>
                <a:ea typeface="Times New Roman" panose="02020603050405020304" pitchFamily="18" charset="0"/>
              </a:rPr>
              <a:t>the</a:t>
            </a:r>
            <a:r>
              <a:rPr lang="en-US" sz="2000" spc="-55" dirty="0">
                <a:solidFill>
                  <a:srgbClr val="181818"/>
                </a:solidFill>
                <a:effectLst/>
                <a:latin typeface="Arial" panose="020B0604020202020204" pitchFamily="34" charset="0"/>
                <a:ea typeface="Times New Roman" panose="02020603050405020304" pitchFamily="18" charset="0"/>
              </a:rPr>
              <a:t> </a:t>
            </a:r>
            <a:r>
              <a:rPr lang="en-US" sz="2000" dirty="0">
                <a:solidFill>
                  <a:srgbClr val="181818"/>
                </a:solidFill>
                <a:effectLst/>
                <a:latin typeface="Arial" panose="020B0604020202020204" pitchFamily="34" charset="0"/>
                <a:ea typeface="Times New Roman" panose="02020603050405020304" pitchFamily="18" charset="0"/>
              </a:rPr>
              <a:t>tax</a:t>
            </a:r>
            <a:r>
              <a:rPr lang="en-US" sz="2000" spc="-60" dirty="0">
                <a:solidFill>
                  <a:srgbClr val="181818"/>
                </a:solidFill>
                <a:effectLst/>
                <a:latin typeface="Arial" panose="020B0604020202020204" pitchFamily="34" charset="0"/>
                <a:ea typeface="Times New Roman" panose="02020603050405020304" pitchFamily="18" charset="0"/>
              </a:rPr>
              <a:t> </a:t>
            </a:r>
            <a:r>
              <a:rPr lang="en-US" sz="2000" dirty="0">
                <a:solidFill>
                  <a:srgbClr val="282828"/>
                </a:solidFill>
                <a:effectLst/>
                <a:latin typeface="Arial" panose="020B0604020202020204" pitchFamily="34" charset="0"/>
                <a:ea typeface="Times New Roman" panose="02020603050405020304" pitchFamily="18" charset="0"/>
              </a:rPr>
              <a:t>for</a:t>
            </a:r>
            <a:r>
              <a:rPr lang="en-US" sz="2000" spc="-15" dirty="0">
                <a:solidFill>
                  <a:srgbClr val="282828"/>
                </a:solidFill>
                <a:effectLst/>
                <a:latin typeface="Arial" panose="020B0604020202020204" pitchFamily="34" charset="0"/>
                <a:ea typeface="Times New Roman" panose="02020603050405020304" pitchFamily="18" charset="0"/>
              </a:rPr>
              <a:t> </a:t>
            </a:r>
            <a:r>
              <a:rPr lang="en-US" sz="2000" dirty="0">
                <a:solidFill>
                  <a:srgbClr val="181818"/>
                </a:solidFill>
                <a:effectLst/>
                <a:latin typeface="Arial" panose="020B0604020202020204" pitchFamily="34" charset="0"/>
                <a:ea typeface="Times New Roman" panose="02020603050405020304" pitchFamily="18" charset="0"/>
              </a:rPr>
              <a:t>the</a:t>
            </a:r>
            <a:r>
              <a:rPr lang="en-US" sz="2000" spc="-50" dirty="0">
                <a:solidFill>
                  <a:srgbClr val="181818"/>
                </a:solidFill>
                <a:effectLst/>
                <a:latin typeface="Arial" panose="020B0604020202020204" pitchFamily="34" charset="0"/>
                <a:ea typeface="Times New Roman" panose="02020603050405020304" pitchFamily="18" charset="0"/>
              </a:rPr>
              <a:t> </a:t>
            </a:r>
            <a:r>
              <a:rPr lang="en-US" sz="2000" dirty="0">
                <a:solidFill>
                  <a:srgbClr val="181818"/>
                </a:solidFill>
                <a:effectLst/>
                <a:latin typeface="Arial" panose="020B0604020202020204" pitchFamily="34" charset="0"/>
                <a:ea typeface="Times New Roman" panose="02020603050405020304" pitchFamily="18" charset="0"/>
              </a:rPr>
              <a:t>purposes</a:t>
            </a:r>
            <a:r>
              <a:rPr lang="en-US" sz="2000" spc="-70" dirty="0">
                <a:solidFill>
                  <a:srgbClr val="181818"/>
                </a:solidFill>
                <a:effectLst/>
                <a:latin typeface="Arial" panose="020B0604020202020204" pitchFamily="34" charset="0"/>
                <a:ea typeface="Times New Roman" panose="02020603050405020304" pitchFamily="18" charset="0"/>
              </a:rPr>
              <a:t> </a:t>
            </a:r>
            <a:r>
              <a:rPr lang="en-US" sz="2000" dirty="0">
                <a:solidFill>
                  <a:srgbClr val="282828"/>
                </a:solidFill>
                <a:effectLst/>
                <a:latin typeface="Arial" panose="020B0604020202020204" pitchFamily="34" charset="0"/>
                <a:ea typeface="Times New Roman" panose="02020603050405020304" pitchFamily="18" charset="0"/>
              </a:rPr>
              <a:t>of </a:t>
            </a:r>
            <a:r>
              <a:rPr lang="en-US" sz="2000" dirty="0">
                <a:solidFill>
                  <a:srgbClr val="181818"/>
                </a:solidFill>
                <a:effectLst/>
                <a:latin typeface="Arial" panose="020B0604020202020204" pitchFamily="34" charset="0"/>
                <a:ea typeface="Times New Roman" panose="02020603050405020304" pitchFamily="18" charset="0"/>
              </a:rPr>
              <a:t>financing,</a:t>
            </a:r>
            <a:r>
              <a:rPr lang="en-US" sz="2000" spc="-5" dirty="0">
                <a:solidFill>
                  <a:srgbClr val="181818"/>
                </a:solidFill>
                <a:effectLst/>
                <a:latin typeface="Arial" panose="020B0604020202020204" pitchFamily="34" charset="0"/>
                <a:ea typeface="Times New Roman" panose="02020603050405020304" pitchFamily="18" charset="0"/>
              </a:rPr>
              <a:t> </a:t>
            </a:r>
            <a:r>
              <a:rPr lang="en-US" sz="2000" dirty="0">
                <a:solidFill>
                  <a:srgbClr val="080808"/>
                </a:solidFill>
                <a:effectLst/>
                <a:latin typeface="Arial" panose="020B0604020202020204" pitchFamily="34" charset="0"/>
                <a:ea typeface="Times New Roman" panose="02020603050405020304" pitchFamily="18" charset="0"/>
              </a:rPr>
              <a:t>in</a:t>
            </a:r>
            <a:r>
              <a:rPr lang="en-US" sz="2000" spc="-80" dirty="0">
                <a:solidFill>
                  <a:srgbClr val="080808"/>
                </a:solidFill>
                <a:effectLst/>
                <a:latin typeface="Arial" panose="020B0604020202020204" pitchFamily="34" charset="0"/>
                <a:ea typeface="Times New Roman" panose="02020603050405020304" pitchFamily="18" charset="0"/>
              </a:rPr>
              <a:t> </a:t>
            </a:r>
            <a:r>
              <a:rPr lang="en-US" sz="2000" dirty="0">
                <a:solidFill>
                  <a:srgbClr val="282828"/>
                </a:solidFill>
                <a:effectLst/>
                <a:latin typeface="Arial" panose="020B0604020202020204" pitchFamily="34" charset="0"/>
                <a:ea typeface="Times New Roman" panose="02020603050405020304" pitchFamily="18" charset="0"/>
              </a:rPr>
              <a:t>whole</a:t>
            </a:r>
            <a:r>
              <a:rPr lang="en-US" sz="2000" spc="-80" dirty="0">
                <a:solidFill>
                  <a:srgbClr val="282828"/>
                </a:solidFill>
                <a:effectLst/>
                <a:latin typeface="Arial" panose="020B0604020202020204" pitchFamily="34" charset="0"/>
                <a:ea typeface="Times New Roman" panose="02020603050405020304" pitchFamily="18" charset="0"/>
              </a:rPr>
              <a:t> </a:t>
            </a:r>
            <a:r>
              <a:rPr lang="en-US" sz="2000" dirty="0">
                <a:solidFill>
                  <a:srgbClr val="282828"/>
                </a:solidFill>
                <a:effectLst/>
                <a:latin typeface="Arial" panose="020B0604020202020204" pitchFamily="34" charset="0"/>
                <a:ea typeface="Times New Roman" panose="02020603050405020304" pitchFamily="18" charset="0"/>
              </a:rPr>
              <a:t>or</a:t>
            </a:r>
            <a:r>
              <a:rPr lang="en-US" sz="2000" spc="-25" dirty="0">
                <a:solidFill>
                  <a:srgbClr val="282828"/>
                </a:solidFill>
                <a:effectLst/>
                <a:latin typeface="Arial" panose="020B0604020202020204" pitchFamily="34" charset="0"/>
                <a:ea typeface="Times New Roman" panose="02020603050405020304" pitchFamily="18" charset="0"/>
              </a:rPr>
              <a:t> </a:t>
            </a:r>
            <a:r>
              <a:rPr lang="en-US" sz="2000" dirty="0">
                <a:solidFill>
                  <a:srgbClr val="181818"/>
                </a:solidFill>
                <a:effectLst/>
                <a:latin typeface="Arial" panose="020B0604020202020204" pitchFamily="34" charset="0"/>
                <a:ea typeface="Times New Roman" panose="02020603050405020304" pitchFamily="18" charset="0"/>
              </a:rPr>
              <a:t>in</a:t>
            </a:r>
            <a:r>
              <a:rPr lang="en-US" sz="2000" spc="-55" dirty="0">
                <a:solidFill>
                  <a:srgbClr val="181818"/>
                </a:solidFill>
                <a:effectLst/>
                <a:latin typeface="Arial" panose="020B0604020202020204" pitchFamily="34" charset="0"/>
                <a:ea typeface="Times New Roman" panose="02020603050405020304" pitchFamily="18" charset="0"/>
              </a:rPr>
              <a:t> </a:t>
            </a:r>
            <a:r>
              <a:rPr lang="en-US" sz="2000" dirty="0">
                <a:solidFill>
                  <a:srgbClr val="181818"/>
                </a:solidFill>
                <a:effectLst/>
                <a:latin typeface="Arial" panose="020B0604020202020204" pitchFamily="34" charset="0"/>
                <a:ea typeface="Times New Roman" panose="02020603050405020304" pitchFamily="18" charset="0"/>
              </a:rPr>
              <a:t>part, </a:t>
            </a:r>
            <a:r>
              <a:rPr lang="en-US" sz="2000" dirty="0">
                <a:solidFill>
                  <a:srgbClr val="282828"/>
                </a:solidFill>
                <a:effectLst/>
                <a:latin typeface="Arial" panose="020B0604020202020204" pitchFamily="34" charset="0"/>
                <a:ea typeface="Times New Roman" panose="02020603050405020304" pitchFamily="18" charset="0"/>
              </a:rPr>
              <a:t>parks, </a:t>
            </a:r>
            <a:r>
              <a:rPr lang="en-US" sz="2000" dirty="0">
                <a:solidFill>
                  <a:srgbClr val="181818"/>
                </a:solidFill>
                <a:effectLst/>
                <a:latin typeface="Arial" panose="020B0604020202020204" pitchFamily="34" charset="0"/>
                <a:ea typeface="Times New Roman" panose="02020603050405020304" pitchFamily="18" charset="0"/>
              </a:rPr>
              <a:t>botanical </a:t>
            </a:r>
            <a:r>
              <a:rPr lang="en-US" sz="2000" dirty="0">
                <a:solidFill>
                  <a:srgbClr val="282828"/>
                </a:solidFill>
                <a:effectLst/>
                <a:latin typeface="Arial" panose="020B0604020202020204" pitchFamily="34" charset="0"/>
                <a:ea typeface="Times New Roman" panose="02020603050405020304" pitchFamily="18" charset="0"/>
              </a:rPr>
              <a:t>operations</a:t>
            </a:r>
            <a:r>
              <a:rPr lang="en-US" sz="2000" spc="-5" dirty="0">
                <a:solidFill>
                  <a:srgbClr val="282828"/>
                </a:solidFill>
                <a:effectLst/>
                <a:latin typeface="Arial" panose="020B0604020202020204" pitchFamily="34" charset="0"/>
                <a:ea typeface="Times New Roman" panose="02020603050405020304" pitchFamily="18" charset="0"/>
              </a:rPr>
              <a:t> </a:t>
            </a:r>
            <a:r>
              <a:rPr lang="en-US" sz="2000" dirty="0">
                <a:solidFill>
                  <a:srgbClr val="282828"/>
                </a:solidFill>
                <a:effectLst/>
                <a:latin typeface="Arial" panose="020B0604020202020204" pitchFamily="34" charset="0"/>
                <a:ea typeface="Times New Roman" panose="02020603050405020304" pitchFamily="18" charset="0"/>
              </a:rPr>
              <a:t>and</a:t>
            </a:r>
            <a:r>
              <a:rPr lang="en-US" sz="2000" spc="-25" dirty="0">
                <a:solidFill>
                  <a:srgbClr val="282828"/>
                </a:solidFill>
                <a:effectLst/>
                <a:latin typeface="Arial" panose="020B0604020202020204" pitchFamily="34" charset="0"/>
                <a:ea typeface="Times New Roman" panose="02020603050405020304" pitchFamily="18" charset="0"/>
              </a:rPr>
              <a:t> </a:t>
            </a:r>
            <a:r>
              <a:rPr lang="en-US" sz="2000" dirty="0">
                <a:solidFill>
                  <a:srgbClr val="181818"/>
                </a:solidFill>
                <a:effectLst/>
                <a:latin typeface="Arial" panose="020B0604020202020204" pitchFamily="34" charset="0"/>
                <a:ea typeface="Times New Roman" panose="02020603050405020304" pitchFamily="18" charset="0"/>
              </a:rPr>
              <a:t>recreational</a:t>
            </a:r>
            <a:r>
              <a:rPr lang="en-US" sz="2000" spc="-15" dirty="0">
                <a:solidFill>
                  <a:srgbClr val="181818"/>
                </a:solidFill>
                <a:effectLst/>
                <a:latin typeface="Arial" panose="020B0604020202020204" pitchFamily="34" charset="0"/>
                <a:ea typeface="Times New Roman" panose="02020603050405020304" pitchFamily="18" charset="0"/>
              </a:rPr>
              <a:t> </a:t>
            </a:r>
            <a:r>
              <a:rPr lang="en-US" sz="2000" dirty="0">
                <a:solidFill>
                  <a:srgbClr val="181818"/>
                </a:solidFill>
                <a:effectLst/>
                <a:latin typeface="Arial" panose="020B0604020202020204" pitchFamily="34" charset="0"/>
                <a:ea typeface="Times New Roman" panose="02020603050405020304" pitchFamily="18" charset="0"/>
              </a:rPr>
              <a:t>facilities.</a:t>
            </a:r>
            <a:r>
              <a:rPr lang="en-US" sz="2000" spc="200" dirty="0">
                <a:solidFill>
                  <a:srgbClr val="181818"/>
                </a:solidFill>
                <a:effectLst/>
                <a:latin typeface="Arial" panose="020B0604020202020204" pitchFamily="34" charset="0"/>
                <a:ea typeface="Times New Roman" panose="02020603050405020304" pitchFamily="18" charset="0"/>
              </a:rPr>
              <a:t> </a:t>
            </a:r>
          </a:p>
          <a:p>
            <a:pPr>
              <a:buClr>
                <a:schemeClr val="accent2"/>
              </a:buClr>
              <a:buFont typeface="Wingdings" panose="05000000000000000000" pitchFamily="2" charset="2"/>
              <a:buChar char="Ø"/>
            </a:pPr>
            <a:r>
              <a:rPr lang="en-US" sz="2000" b="1" dirty="0">
                <a:solidFill>
                  <a:srgbClr val="080808"/>
                </a:solidFill>
                <a:effectLst/>
                <a:latin typeface="Arial" panose="020B0604020202020204" pitchFamily="34" charset="0"/>
                <a:ea typeface="Times New Roman" panose="02020603050405020304" pitchFamily="18" charset="0"/>
              </a:rPr>
              <a:t>A</a:t>
            </a:r>
            <a:r>
              <a:rPr lang="en-US" sz="2000" b="1" spc="-85" dirty="0">
                <a:solidFill>
                  <a:srgbClr val="080808"/>
                </a:solidFill>
                <a:effectLst/>
                <a:latin typeface="Arial" panose="020B0604020202020204" pitchFamily="34" charset="0"/>
                <a:ea typeface="Times New Roman" panose="02020603050405020304" pitchFamily="18" charset="0"/>
              </a:rPr>
              <a:t> </a:t>
            </a:r>
            <a:r>
              <a:rPr lang="en-US" sz="2000" b="1" dirty="0">
                <a:solidFill>
                  <a:srgbClr val="080808"/>
                </a:solidFill>
                <a:effectLst/>
                <a:latin typeface="Arial" panose="020B0604020202020204" pitchFamily="34" charset="0"/>
                <a:ea typeface="Times New Roman" panose="02020603050405020304" pitchFamily="18" charset="0"/>
              </a:rPr>
              <a:t>recreational facility</a:t>
            </a:r>
            <a:r>
              <a:rPr lang="en-US" sz="2000" b="1" spc="-60" dirty="0">
                <a:solidFill>
                  <a:srgbClr val="080808"/>
                </a:solidFill>
                <a:effectLst/>
                <a:latin typeface="Arial" panose="020B0604020202020204" pitchFamily="34" charset="0"/>
                <a:ea typeface="Times New Roman" panose="02020603050405020304" pitchFamily="18" charset="0"/>
              </a:rPr>
              <a:t> </a:t>
            </a:r>
            <a:r>
              <a:rPr lang="en-US" sz="2000" b="1" dirty="0">
                <a:solidFill>
                  <a:srgbClr val="080808"/>
                </a:solidFill>
                <a:effectLst/>
                <a:latin typeface="Arial" panose="020B0604020202020204" pitchFamily="34" charset="0"/>
                <a:ea typeface="Times New Roman" panose="02020603050405020304" pitchFamily="18" charset="0"/>
              </a:rPr>
              <a:t>is</a:t>
            </a:r>
            <a:r>
              <a:rPr lang="en-US" sz="2000" b="1" spc="-75" dirty="0">
                <a:solidFill>
                  <a:srgbClr val="080808"/>
                </a:solidFill>
                <a:effectLst/>
                <a:latin typeface="Arial" panose="020B0604020202020204" pitchFamily="34" charset="0"/>
                <a:ea typeface="Times New Roman" panose="02020603050405020304" pitchFamily="18" charset="0"/>
              </a:rPr>
              <a:t> </a:t>
            </a:r>
            <a:r>
              <a:rPr lang="en-US" sz="2000" b="1" dirty="0">
                <a:solidFill>
                  <a:srgbClr val="080808"/>
                </a:solidFill>
                <a:effectLst/>
                <a:latin typeface="Arial" panose="020B0604020202020204" pitchFamily="34" charset="0"/>
                <a:ea typeface="Times New Roman" panose="02020603050405020304" pitchFamily="18" charset="0"/>
              </a:rPr>
              <a:t>defined </a:t>
            </a:r>
            <a:r>
              <a:rPr lang="en-US" sz="2000" b="1" dirty="0">
                <a:solidFill>
                  <a:srgbClr val="181818"/>
                </a:solidFill>
                <a:effectLst/>
                <a:latin typeface="Arial" panose="020B0604020202020204" pitchFamily="34" charset="0"/>
                <a:ea typeface="Times New Roman" panose="02020603050405020304" pitchFamily="18" charset="0"/>
              </a:rPr>
              <a:t>as</a:t>
            </a:r>
            <a:r>
              <a:rPr lang="en-US" sz="2000" dirty="0">
                <a:latin typeface="Arial" panose="020B0604020202020204" pitchFamily="34" charset="0"/>
                <a:ea typeface="Times New Roman" panose="02020603050405020304" pitchFamily="18" charset="0"/>
              </a:rPr>
              <a:t> </a:t>
            </a:r>
            <a:r>
              <a:rPr lang="en-US" sz="2000" b="1" dirty="0">
                <a:solidFill>
                  <a:srgbClr val="181818"/>
                </a:solidFill>
                <a:effectLst/>
                <a:latin typeface="Arial" panose="020B0604020202020204" pitchFamily="34" charset="0"/>
                <a:ea typeface="Times New Roman" panose="02020603050405020304" pitchFamily="18" charset="0"/>
              </a:rPr>
              <a:t>any </a:t>
            </a:r>
            <a:r>
              <a:rPr lang="en-US" sz="2000" b="1" dirty="0">
                <a:solidFill>
                  <a:srgbClr val="080808"/>
                </a:solidFill>
                <a:effectLst/>
                <a:latin typeface="Arial" panose="020B0604020202020204" pitchFamily="34" charset="0"/>
                <a:ea typeface="Times New Roman" panose="02020603050405020304" pitchFamily="18" charset="0"/>
              </a:rPr>
              <a:t>publicly owned or</a:t>
            </a:r>
            <a:r>
              <a:rPr lang="en-US" sz="2000" b="1" spc="-10" dirty="0">
                <a:solidFill>
                  <a:srgbClr val="080808"/>
                </a:solidFill>
                <a:effectLst/>
                <a:latin typeface="Arial" panose="020B0604020202020204" pitchFamily="34" charset="0"/>
                <a:ea typeface="Times New Roman" panose="02020603050405020304" pitchFamily="18" charset="0"/>
              </a:rPr>
              <a:t> </a:t>
            </a:r>
            <a:r>
              <a:rPr lang="en-US" sz="2000" b="1" dirty="0">
                <a:solidFill>
                  <a:srgbClr val="080808"/>
                </a:solidFill>
                <a:effectLst/>
                <a:latin typeface="Arial" panose="020B0604020202020204" pitchFamily="34" charset="0"/>
                <a:ea typeface="Times New Roman" panose="02020603050405020304" pitchFamily="18" charset="0"/>
              </a:rPr>
              <a:t>operated park, campground, marine, dock,</a:t>
            </a:r>
            <a:r>
              <a:rPr lang="en-US" sz="2000" b="1" spc="-35" dirty="0">
                <a:solidFill>
                  <a:srgbClr val="080808"/>
                </a:solidFill>
                <a:effectLst/>
                <a:latin typeface="Arial" panose="020B0604020202020204" pitchFamily="34" charset="0"/>
                <a:ea typeface="Times New Roman" panose="02020603050405020304" pitchFamily="18" charset="0"/>
              </a:rPr>
              <a:t> </a:t>
            </a:r>
            <a:r>
              <a:rPr lang="en-US" sz="2000" b="1" dirty="0">
                <a:solidFill>
                  <a:srgbClr val="080808"/>
                </a:solidFill>
                <a:effectLst/>
                <a:latin typeface="Arial" panose="020B0604020202020204" pitchFamily="34" charset="0"/>
                <a:ea typeface="Times New Roman" panose="02020603050405020304" pitchFamily="18" charset="0"/>
              </a:rPr>
              <a:t>golf course, playground, </a:t>
            </a:r>
            <a:r>
              <a:rPr lang="en-US" sz="2000" b="1" dirty="0">
                <a:solidFill>
                  <a:srgbClr val="181818"/>
                </a:solidFill>
                <a:effectLst/>
                <a:latin typeface="Arial" panose="020B0604020202020204" pitchFamily="34" charset="0"/>
                <a:ea typeface="Times New Roman" panose="02020603050405020304" pitchFamily="18" charset="0"/>
              </a:rPr>
              <a:t>athletic </a:t>
            </a:r>
            <a:r>
              <a:rPr lang="en-US" sz="2000" b="1" dirty="0">
                <a:solidFill>
                  <a:srgbClr val="080808"/>
                </a:solidFill>
                <a:effectLst/>
                <a:latin typeface="Arial" panose="020B0604020202020204" pitchFamily="34" charset="0"/>
                <a:ea typeface="Times New Roman" panose="02020603050405020304" pitchFamily="18" charset="0"/>
              </a:rPr>
              <a:t>field,</a:t>
            </a:r>
            <a:r>
              <a:rPr lang="en-US" sz="2000" b="1" spc="-20" dirty="0">
                <a:solidFill>
                  <a:srgbClr val="080808"/>
                </a:solidFill>
                <a:effectLst/>
                <a:latin typeface="Arial" panose="020B0604020202020204" pitchFamily="34" charset="0"/>
                <a:ea typeface="Times New Roman" panose="02020603050405020304" pitchFamily="18" charset="0"/>
              </a:rPr>
              <a:t> </a:t>
            </a:r>
            <a:r>
              <a:rPr lang="en-US" sz="2000" b="1" dirty="0">
                <a:solidFill>
                  <a:srgbClr val="080808"/>
                </a:solidFill>
                <a:effectLst/>
                <a:latin typeface="Arial" panose="020B0604020202020204" pitchFamily="34" charset="0"/>
                <a:ea typeface="Times New Roman" panose="02020603050405020304" pitchFamily="18" charset="0"/>
              </a:rPr>
              <a:t>gymnasium, </a:t>
            </a:r>
            <a:r>
              <a:rPr lang="en-US" sz="2000" b="1" dirty="0">
                <a:solidFill>
                  <a:srgbClr val="181818"/>
                </a:solidFill>
                <a:effectLst/>
                <a:latin typeface="Arial" panose="020B0604020202020204" pitchFamily="34" charset="0"/>
                <a:ea typeface="Times New Roman" panose="02020603050405020304" pitchFamily="18" charset="0"/>
              </a:rPr>
              <a:t>swimming </a:t>
            </a:r>
            <a:r>
              <a:rPr lang="en-US" sz="2000" b="1" dirty="0">
                <a:solidFill>
                  <a:srgbClr val="080808"/>
                </a:solidFill>
                <a:effectLst/>
                <a:latin typeface="Arial" panose="020B0604020202020204" pitchFamily="34" charset="0"/>
                <a:ea typeface="Times New Roman" panose="02020603050405020304" pitchFamily="18" charset="0"/>
              </a:rPr>
              <a:t>pool, or other facility used for recreational purposes. See </a:t>
            </a:r>
            <a:r>
              <a:rPr lang="en-US" sz="2000" b="1" u="heavy" dirty="0">
                <a:solidFill>
                  <a:srgbClr val="0A0A49"/>
                </a:solidFill>
                <a:effectLst/>
                <a:uFill>
                  <a:solidFill>
                    <a:srgbClr val="080808"/>
                  </a:solidFill>
                </a:uFill>
                <a:latin typeface="Arial" panose="020B0604020202020204" pitchFamily="34" charset="0"/>
                <a:ea typeface="Times New Roman" panose="02020603050405020304" pitchFamily="18" charset="0"/>
              </a:rPr>
              <a:t>Title 2 Chapter 14 Summit County Recreation Arts and Parks Advisory Committee</a:t>
            </a:r>
            <a:r>
              <a:rPr lang="en-US" sz="2000" b="1" dirty="0">
                <a:solidFill>
                  <a:srgbClr val="080808"/>
                </a:solidFill>
                <a:effectLst/>
                <a:latin typeface="Arial" panose="020B0604020202020204" pitchFamily="34" charset="0"/>
                <a:ea typeface="Times New Roman" panose="02020603050405020304" pitchFamily="18" charset="0"/>
              </a:rPr>
              <a:t>.</a:t>
            </a:r>
            <a:endParaRPr lang="en-US" sz="2000" dirty="0">
              <a:effectLst/>
              <a:latin typeface="Arial" panose="020B0604020202020204" pitchFamily="34"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471580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03E03-FFF2-B8BC-093D-B3394FE96C76}"/>
              </a:ext>
            </a:extLst>
          </p:cNvPr>
          <p:cNvSpPr>
            <a:spLocks noGrp="1"/>
          </p:cNvSpPr>
          <p:nvPr>
            <p:ph type="ctrTitle"/>
          </p:nvPr>
        </p:nvSpPr>
        <p:spPr>
          <a:xfrm>
            <a:off x="1524000" y="1122363"/>
            <a:ext cx="9144000" cy="689659"/>
          </a:xfrm>
        </p:spPr>
        <p:txBody>
          <a:bodyPr>
            <a:normAutofit/>
          </a:bodyPr>
          <a:lstStyle/>
          <a:p>
            <a:r>
              <a:rPr lang="en-US" sz="4000" b="1" dirty="0"/>
              <a:t>Program Overview</a:t>
            </a:r>
            <a:endParaRPr lang="en-US" sz="4000" dirty="0"/>
          </a:p>
        </p:txBody>
      </p:sp>
      <p:sp>
        <p:nvSpPr>
          <p:cNvPr id="3" name="Subtitle 2">
            <a:extLst>
              <a:ext uri="{FF2B5EF4-FFF2-40B4-BE49-F238E27FC236}">
                <a16:creationId xmlns:a16="http://schemas.microsoft.com/office/drawing/2014/main" id="{D3F71DA6-79BF-830A-3E5A-972CC507DA74}"/>
              </a:ext>
            </a:extLst>
          </p:cNvPr>
          <p:cNvSpPr>
            <a:spLocks noGrp="1"/>
          </p:cNvSpPr>
          <p:nvPr>
            <p:ph type="subTitle" idx="1"/>
          </p:nvPr>
        </p:nvSpPr>
        <p:spPr>
          <a:xfrm>
            <a:off x="1691780" y="2086426"/>
            <a:ext cx="9144000" cy="3461492"/>
          </a:xfrm>
        </p:spPr>
        <p:txBody>
          <a:bodyPr>
            <a:normAutofit/>
          </a:bodyPr>
          <a:lstStyle/>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Enabled by Legislature, exists because of State Statute</a:t>
            </a:r>
          </a:p>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Voted on by taxpayers of Summit County</a:t>
            </a:r>
          </a:p>
          <a:p>
            <a:pPr marL="742950" marR="0" lvl="1" indent="-28575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1/10 of 1% sales tax or 1 penny for every $10 goes towards benefitting the community</a:t>
            </a:r>
          </a:p>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Reauthorized November 2020 for another 10 years</a:t>
            </a:r>
          </a:p>
          <a:p>
            <a:endParaRPr lang="en-US" dirty="0"/>
          </a:p>
        </p:txBody>
      </p:sp>
    </p:spTree>
    <p:extLst>
      <p:ext uri="{BB962C8B-B14F-4D97-AF65-F5344CB8AC3E}">
        <p14:creationId xmlns:p14="http://schemas.microsoft.com/office/powerpoint/2010/main" val="1036849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BDFCA-049F-16A4-B802-F6D32DAB80AB}"/>
              </a:ext>
            </a:extLst>
          </p:cNvPr>
          <p:cNvSpPr>
            <a:spLocks noGrp="1"/>
          </p:cNvSpPr>
          <p:nvPr>
            <p:ph type="title"/>
          </p:nvPr>
        </p:nvSpPr>
        <p:spPr/>
        <p:txBody>
          <a:bodyPr/>
          <a:lstStyle/>
          <a:p>
            <a:pPr algn="ctr"/>
            <a:r>
              <a:rPr kumimoji="0" lang="en-US" sz="3600" b="1"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Timeline – Process &amp; Applications Review</a:t>
            </a:r>
            <a:endParaRPr lang="en-US" dirty="0"/>
          </a:p>
        </p:txBody>
      </p:sp>
      <p:sp>
        <p:nvSpPr>
          <p:cNvPr id="3" name="Content Placeholder 2">
            <a:extLst>
              <a:ext uri="{FF2B5EF4-FFF2-40B4-BE49-F238E27FC236}">
                <a16:creationId xmlns:a16="http://schemas.microsoft.com/office/drawing/2014/main" id="{54D56E74-20D8-F33F-6933-16F3F87103FD}"/>
              </a:ext>
            </a:extLst>
          </p:cNvPr>
          <p:cNvSpPr>
            <a:spLocks noGrp="1"/>
          </p:cNvSpPr>
          <p:nvPr>
            <p:ph idx="1"/>
          </p:nvPr>
        </p:nvSpPr>
        <p:spPr>
          <a:xfrm>
            <a:off x="838200" y="1825625"/>
            <a:ext cx="10515600" cy="3123880"/>
          </a:xfrm>
        </p:spPr>
        <p:txBody>
          <a:bodyPr>
            <a:normAutofit fontScale="85000" lnSpcReduction="10000"/>
          </a:bodyPr>
          <a:lstStyle/>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September </a:t>
            </a:r>
            <a:r>
              <a:rPr lang="en-US" sz="2400" dirty="0">
                <a:solidFill>
                  <a:prstClr val="black">
                    <a:lumMod val="75000"/>
                    <a:lumOff val="25000"/>
                  </a:prstClr>
                </a:solidFill>
                <a:latin typeface="Century Gothic" panose="020B0502020202020204"/>
              </a:rPr>
              <a:t>3</a:t>
            </a:r>
            <a:r>
              <a:rPr kumimoji="0" lang="en-US" sz="2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 2024 – Information Presentation for applicants.</a:t>
            </a:r>
          </a:p>
          <a:p>
            <a:pPr marL="342900" indent="-342900" defTabSz="457200">
              <a:lnSpc>
                <a:spcPct val="100000"/>
              </a:lnSpc>
              <a:buClr>
                <a:srgbClr val="A53010"/>
              </a:buClr>
              <a:buFont typeface="Wingdings 3" charset="2"/>
              <a:buChar char=""/>
              <a:defRPr/>
            </a:pPr>
            <a:r>
              <a:rPr kumimoji="0" lang="en-US" sz="2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Sept. </a:t>
            </a:r>
            <a:r>
              <a:rPr lang="en-US" sz="2400" dirty="0">
                <a:solidFill>
                  <a:prstClr val="black">
                    <a:lumMod val="75000"/>
                    <a:lumOff val="25000"/>
                  </a:prstClr>
                </a:solidFill>
                <a:latin typeface="Century Gothic" panose="020B0502020202020204"/>
              </a:rPr>
              <a:t>1 – Open Applications and Sept. 30 @5:00PM – Applications closes. </a:t>
            </a:r>
            <a:endParaRPr kumimoji="0" lang="en-US" sz="2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a:p>
            <a:pPr marL="342900" indent="-342900" defTabSz="457200">
              <a:lnSpc>
                <a:spcPct val="100000"/>
              </a:lnSpc>
              <a:buClr>
                <a:srgbClr val="A53010"/>
              </a:buClr>
              <a:buFont typeface="Wingdings 3" charset="2"/>
              <a:buChar char=""/>
              <a:defRPr/>
            </a:pPr>
            <a:r>
              <a:rPr kumimoji="0" lang="en-US" sz="2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Oct. 7 - Committee meets to talk about the applications.</a:t>
            </a:r>
          </a:p>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Oct. 22 &amp; 23 – Committee conducts interview of applicants.</a:t>
            </a:r>
          </a:p>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Oct. 23 – Committee will deliberate after interviews</a:t>
            </a:r>
          </a:p>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lang="en-US" sz="2400" dirty="0">
                <a:solidFill>
                  <a:prstClr val="black">
                    <a:lumMod val="75000"/>
                    <a:lumOff val="25000"/>
                  </a:prstClr>
                </a:solidFill>
                <a:latin typeface="Century Gothic" panose="020B0502020202020204"/>
              </a:rPr>
              <a:t>Nov. </a:t>
            </a:r>
            <a:r>
              <a:rPr kumimoji="0" lang="en-US" sz="2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2024 – RAP Funding recommendations are presented to the County Council</a:t>
            </a:r>
          </a:p>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lang="en-US" sz="2400" dirty="0">
                <a:solidFill>
                  <a:prstClr val="black">
                    <a:lumMod val="75000"/>
                    <a:lumOff val="25000"/>
                  </a:prstClr>
                </a:solidFill>
                <a:latin typeface="Century Gothic" panose="020B0502020202020204"/>
              </a:rPr>
              <a:t>Nov.</a:t>
            </a:r>
            <a:r>
              <a:rPr kumimoji="0" lang="en-US" sz="2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 2024 – Council approves funding recommendations and agreements are emailed to recipients.</a:t>
            </a:r>
          </a:p>
          <a:p>
            <a:endParaRPr lang="en-US" dirty="0"/>
          </a:p>
        </p:txBody>
      </p:sp>
    </p:spTree>
    <p:extLst>
      <p:ext uri="{BB962C8B-B14F-4D97-AF65-F5344CB8AC3E}">
        <p14:creationId xmlns:p14="http://schemas.microsoft.com/office/powerpoint/2010/main" val="680344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912F6-DC3A-E645-64B5-CAF52FB037D4}"/>
              </a:ext>
            </a:extLst>
          </p:cNvPr>
          <p:cNvSpPr>
            <a:spLocks noGrp="1"/>
          </p:cNvSpPr>
          <p:nvPr>
            <p:ph type="title"/>
          </p:nvPr>
        </p:nvSpPr>
        <p:spPr/>
        <p:txBody>
          <a:bodyPr/>
          <a:lstStyle/>
          <a:p>
            <a:pPr algn="ctr"/>
            <a:r>
              <a:rPr lang="en-US" b="1" dirty="0"/>
              <a:t>RAP Recreation Eligibility</a:t>
            </a:r>
            <a:endParaRPr lang="en-US" dirty="0"/>
          </a:p>
        </p:txBody>
      </p:sp>
      <p:sp>
        <p:nvSpPr>
          <p:cNvPr id="3" name="Content Placeholder 2">
            <a:extLst>
              <a:ext uri="{FF2B5EF4-FFF2-40B4-BE49-F238E27FC236}">
                <a16:creationId xmlns:a16="http://schemas.microsoft.com/office/drawing/2014/main" id="{B6346C78-F1E3-1CD7-1411-066B8E075C11}"/>
              </a:ext>
            </a:extLst>
          </p:cNvPr>
          <p:cNvSpPr>
            <a:spLocks noGrp="1"/>
          </p:cNvSpPr>
          <p:nvPr>
            <p:ph idx="1"/>
          </p:nvPr>
        </p:nvSpPr>
        <p:spPr>
          <a:xfrm>
            <a:off x="1409350" y="1825625"/>
            <a:ext cx="9944450" cy="2721208"/>
          </a:xfrm>
        </p:spPr>
        <p:txBody>
          <a:bodyPr>
            <a:normAutofit/>
          </a:bodyPr>
          <a:lstStyle/>
          <a:p>
            <a:pPr>
              <a:buClr>
                <a:srgbClr val="00B0F0"/>
              </a:buClr>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 The grant fund application specifies that “only publicly owned or operated parks, campgrounds, marinas, docks, golf courses, playgrounds, athletic fields, gymnasiums, swimming pools, trail systems or other facilities used for recreational purposes qualify for funding with RAP/Recreation taxes.”</a:t>
            </a:r>
          </a:p>
        </p:txBody>
      </p:sp>
    </p:spTree>
    <p:extLst>
      <p:ext uri="{BB962C8B-B14F-4D97-AF65-F5344CB8AC3E}">
        <p14:creationId xmlns:p14="http://schemas.microsoft.com/office/powerpoint/2010/main" val="1135271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C1ABC-D268-2DF8-65E2-C7691CF9DCA8}"/>
              </a:ext>
            </a:extLst>
          </p:cNvPr>
          <p:cNvSpPr>
            <a:spLocks noGrp="1"/>
          </p:cNvSpPr>
          <p:nvPr>
            <p:ph type="title"/>
          </p:nvPr>
        </p:nvSpPr>
        <p:spPr/>
        <p:txBody>
          <a:bodyPr/>
          <a:lstStyle/>
          <a:p>
            <a:pPr algn="ctr"/>
            <a:r>
              <a:rPr kumimoji="0" lang="en-US" sz="3600" b="1"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Funding Amount Considerations</a:t>
            </a:r>
            <a:endParaRPr lang="en-US" dirty="0"/>
          </a:p>
        </p:txBody>
      </p:sp>
      <p:sp>
        <p:nvSpPr>
          <p:cNvPr id="3" name="Content Placeholder 2">
            <a:extLst>
              <a:ext uri="{FF2B5EF4-FFF2-40B4-BE49-F238E27FC236}">
                <a16:creationId xmlns:a16="http://schemas.microsoft.com/office/drawing/2014/main" id="{C808ACAA-A1EA-E2F9-F895-5D7807C48DB8}"/>
              </a:ext>
            </a:extLst>
          </p:cNvPr>
          <p:cNvSpPr>
            <a:spLocks noGrp="1"/>
          </p:cNvSpPr>
          <p:nvPr>
            <p:ph idx="1"/>
          </p:nvPr>
        </p:nvSpPr>
        <p:spPr/>
        <p:txBody>
          <a:bodyPr/>
          <a:lstStyle/>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lang="en-US" sz="1800" dirty="0">
                <a:latin typeface="Calibri" panose="020F0502020204030204" pitchFamily="34" charset="0"/>
                <a:ea typeface="Calibri" panose="020F0502020204030204" pitchFamily="34" charset="0"/>
                <a:cs typeface="Times New Roman" panose="02020603050405020304" pitchFamily="18" charset="0"/>
              </a:rPr>
              <a:t>P</a:t>
            </a:r>
            <a:r>
              <a:rPr lang="en-US" sz="1800" dirty="0">
                <a:effectLst/>
                <a:latin typeface="Calibri" panose="020F0502020204030204" pitchFamily="34" charset="0"/>
                <a:ea typeface="Calibri" panose="020F0502020204030204" pitchFamily="34" charset="0"/>
                <a:cs typeface="Times New Roman" panose="02020603050405020304" pitchFamily="18" charset="0"/>
              </a:rPr>
              <a:t>rovide estimates or bids from third party vendors detailing costs. If any single-line item in the project exceeds $10,000, three (3) bids must be submitted unless an explanation is provided as to why three bids are not available.</a:t>
            </a:r>
          </a:p>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lang="en-US" sz="1800" dirty="0">
                <a:highlight>
                  <a:srgbClr val="FFFF00"/>
                </a:highlight>
                <a:latin typeface="Calibri" panose="020F0502020204030204" pitchFamily="34" charset="0"/>
                <a:cs typeface="Times New Roman" panose="02020603050405020304" pitchFamily="18" charset="0"/>
              </a:rPr>
              <a:t>One bid is needed for State Contracts.</a:t>
            </a:r>
          </a:p>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lang="en-US" sz="1800" b="1" i="0" u="none" strike="noStrike" dirty="0">
                <a:solidFill>
                  <a:srgbClr val="000000"/>
                </a:solidFill>
                <a:effectLst/>
                <a:latin typeface="Arial" panose="020B0604020202020204" pitchFamily="34" charset="0"/>
              </a:rPr>
              <a:t>Funding % Allocation By Population</a:t>
            </a:r>
            <a:r>
              <a:rPr lang="en-US" dirty="0"/>
              <a:t>                          </a:t>
            </a:r>
          </a:p>
          <a:p>
            <a:pPr lvl="2" defTabSz="457200">
              <a:lnSpc>
                <a:spcPct val="100000"/>
              </a:lnSpc>
              <a:spcBef>
                <a:spcPts val="1000"/>
              </a:spcBef>
              <a:buClr>
                <a:srgbClr val="A53010"/>
              </a:buClr>
              <a:buFont typeface="Wingdings" panose="05000000000000000000" pitchFamily="2" charset="2"/>
              <a:buChar char="v"/>
              <a:defRPr/>
            </a:pPr>
            <a:r>
              <a:rPr lang="en-US" dirty="0"/>
              <a:t>East County – North	13%</a:t>
            </a:r>
          </a:p>
          <a:p>
            <a:pPr lvl="2" defTabSz="457200">
              <a:lnSpc>
                <a:spcPct val="100000"/>
              </a:lnSpc>
              <a:spcBef>
                <a:spcPts val="1000"/>
              </a:spcBef>
              <a:buClr>
                <a:srgbClr val="A53010"/>
              </a:buClr>
              <a:buFont typeface="Wingdings" panose="05000000000000000000" pitchFamily="2" charset="2"/>
              <a:buChar char="v"/>
              <a:defRPr/>
            </a:pPr>
            <a:r>
              <a:rPr lang="en-US" dirty="0"/>
              <a:t>East County – South	18%</a:t>
            </a:r>
          </a:p>
          <a:p>
            <a:pPr lvl="2" defTabSz="457200">
              <a:lnSpc>
                <a:spcPct val="100000"/>
              </a:lnSpc>
              <a:spcBef>
                <a:spcPts val="1000"/>
              </a:spcBef>
              <a:buClr>
                <a:srgbClr val="A53010"/>
              </a:buClr>
              <a:buFont typeface="Wingdings" panose="05000000000000000000" pitchFamily="2" charset="2"/>
              <a:buChar char="v"/>
              <a:defRPr/>
            </a:pPr>
            <a:r>
              <a:rPr lang="en-US" dirty="0"/>
              <a:t>Park City				21%</a:t>
            </a:r>
          </a:p>
          <a:p>
            <a:pPr lvl="2" defTabSz="457200">
              <a:lnSpc>
                <a:spcPct val="100000"/>
              </a:lnSpc>
              <a:spcBef>
                <a:spcPts val="1000"/>
              </a:spcBef>
              <a:buClr>
                <a:srgbClr val="A53010"/>
              </a:buClr>
              <a:buFont typeface="Wingdings" panose="05000000000000000000" pitchFamily="2" charset="2"/>
              <a:buChar char="v"/>
              <a:defRPr/>
            </a:pPr>
            <a:r>
              <a:rPr lang="en-US" dirty="0" err="1"/>
              <a:t>Snyderville</a:t>
            </a:r>
            <a:r>
              <a:rPr lang="en-US" dirty="0"/>
              <a:t> Basin		48%</a:t>
            </a:r>
          </a:p>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endParaRPr lang="en-US" sz="1800" dirty="0">
              <a:latin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86F9C794-5EE8-AF84-C0B3-87811221C940}"/>
              </a:ext>
            </a:extLst>
          </p:cNvPr>
          <p:cNvSpPr txBox="1"/>
          <p:nvPr/>
        </p:nvSpPr>
        <p:spPr>
          <a:xfrm>
            <a:off x="5802594" y="3189718"/>
            <a:ext cx="5016382" cy="2308324"/>
          </a:xfrm>
          <a:prstGeom prst="rect">
            <a:avLst/>
          </a:prstGeom>
          <a:noFill/>
        </p:spPr>
        <p:txBody>
          <a:bodyPr wrap="square" rtlCol="0">
            <a:spAutoFit/>
          </a:bodyPr>
          <a:lstStyle/>
          <a:p>
            <a:pPr marL="0" marR="0">
              <a:spcBef>
                <a:spcPts val="0"/>
              </a:spcBef>
              <a:spcAft>
                <a:spcPts val="0"/>
              </a:spcAft>
            </a:pPr>
            <a:r>
              <a:rPr lang="en-US" sz="1800" b="1" u="sng" dirty="0">
                <a:effectLst/>
                <a:latin typeface="Calibri" panose="020F0502020204030204" pitchFamily="34" charset="0"/>
                <a:ea typeface="Calibri" panose="020F0502020204030204" pitchFamily="34" charset="0"/>
              </a:rPr>
              <a:t>Scoring – Max of 25pts</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u="sng" dirty="0">
                <a:solidFill>
                  <a:srgbClr val="FF0000"/>
                </a:solidFill>
                <a:effectLst/>
                <a:latin typeface="Calibri" panose="020F0502020204030204" pitchFamily="34" charset="0"/>
                <a:ea typeface="Calibri" panose="020F0502020204030204" pitchFamily="34" charset="0"/>
              </a:rPr>
              <a:t>Each application will be scored by the individual committee members based on:</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rPr>
              <a:t>How Close to True Recreation – 5pts</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rPr>
              <a:t>Number of people served - 5pts</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rPr>
              <a:t>Community Benefit - 5pts</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rPr>
              <a:t>Viability – 5pts</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rPr>
              <a:t>Time/Urgency – 5pts</a:t>
            </a:r>
          </a:p>
        </p:txBody>
      </p:sp>
    </p:spTree>
    <p:extLst>
      <p:ext uri="{BB962C8B-B14F-4D97-AF65-F5344CB8AC3E}">
        <p14:creationId xmlns:p14="http://schemas.microsoft.com/office/powerpoint/2010/main" val="3116404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50A4A-F171-4C51-CDA5-26D8B9E6D381}"/>
              </a:ext>
            </a:extLst>
          </p:cNvPr>
          <p:cNvSpPr>
            <a:spLocks noGrp="1"/>
          </p:cNvSpPr>
          <p:nvPr>
            <p:ph type="title"/>
          </p:nvPr>
        </p:nvSpPr>
        <p:spPr/>
        <p:txBody>
          <a:bodyPr/>
          <a:lstStyle/>
          <a:p>
            <a:pPr algn="ctr"/>
            <a:r>
              <a:rPr kumimoji="0" lang="en-US" sz="3600" b="1"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Financial Reporting</a:t>
            </a:r>
            <a:endParaRPr lang="en-US" dirty="0"/>
          </a:p>
        </p:txBody>
      </p:sp>
      <p:sp>
        <p:nvSpPr>
          <p:cNvPr id="3" name="Content Placeholder 2">
            <a:extLst>
              <a:ext uri="{FF2B5EF4-FFF2-40B4-BE49-F238E27FC236}">
                <a16:creationId xmlns:a16="http://schemas.microsoft.com/office/drawing/2014/main" id="{B42707EC-8C50-C9A2-CD82-745BC78A4C4B}"/>
              </a:ext>
            </a:extLst>
          </p:cNvPr>
          <p:cNvSpPr>
            <a:spLocks noGrp="1"/>
          </p:cNvSpPr>
          <p:nvPr>
            <p:ph idx="1"/>
          </p:nvPr>
        </p:nvSpPr>
        <p:spPr>
          <a:xfrm>
            <a:off x="838200" y="1825625"/>
            <a:ext cx="10515600" cy="2618359"/>
          </a:xfrm>
        </p:spPr>
        <p:txBody>
          <a:bodyPr>
            <a:normAutofit/>
          </a:bodyPr>
          <a:lstStyle/>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Financial Reporting – “Financial Reporting Guidelines” will be sent to organizations with their agreements.  This document outlines what to provide to the County – within a year – to ensure the money was spent in accordance with the Agreement.</a:t>
            </a:r>
          </a:p>
          <a:p>
            <a:pPr marL="0" indent="0">
              <a:buNone/>
            </a:pPr>
            <a:endParaRPr lang="en-US" dirty="0"/>
          </a:p>
        </p:txBody>
      </p:sp>
    </p:spTree>
    <p:extLst>
      <p:ext uri="{BB962C8B-B14F-4D97-AF65-F5344CB8AC3E}">
        <p14:creationId xmlns:p14="http://schemas.microsoft.com/office/powerpoint/2010/main" val="98853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D8801-0314-9450-E225-7CB939325EC2}"/>
              </a:ext>
            </a:extLst>
          </p:cNvPr>
          <p:cNvSpPr>
            <a:spLocks noGrp="1"/>
          </p:cNvSpPr>
          <p:nvPr>
            <p:ph type="title"/>
          </p:nvPr>
        </p:nvSpPr>
        <p:spPr/>
        <p:txBody>
          <a:bodyPr>
            <a:noAutofit/>
          </a:bodyPr>
          <a:lstStyle/>
          <a:p>
            <a:pPr algn="ctr"/>
            <a:r>
              <a:rPr lang="en-US" sz="2800" b="1" dirty="0"/>
              <a:t>For g</a:t>
            </a:r>
            <a:r>
              <a:rPr lang="en-US" sz="2800" b="1" dirty="0">
                <a:effectLst/>
                <a:ea typeface="Calibri" panose="020F0502020204030204" pitchFamily="34" charset="0"/>
              </a:rPr>
              <a:t>overning ordinances and statutes for the RAP Advisory Committee for Recreation (RAPAC Recreation)</a:t>
            </a:r>
            <a:endParaRPr lang="en-US" sz="2800" b="1" dirty="0"/>
          </a:p>
        </p:txBody>
      </p:sp>
      <p:sp>
        <p:nvSpPr>
          <p:cNvPr id="3" name="Content Placeholder 2">
            <a:extLst>
              <a:ext uri="{FF2B5EF4-FFF2-40B4-BE49-F238E27FC236}">
                <a16:creationId xmlns:a16="http://schemas.microsoft.com/office/drawing/2014/main" id="{BFB2CDE0-6A7A-D5BA-549E-D06BBB5F5BF6}"/>
              </a:ext>
            </a:extLst>
          </p:cNvPr>
          <p:cNvSpPr>
            <a:spLocks noGrp="1"/>
          </p:cNvSpPr>
          <p:nvPr>
            <p:ph idx="1"/>
          </p:nvPr>
        </p:nvSpPr>
        <p:spPr/>
        <p:txBody>
          <a:bodyPr/>
          <a:lstStyle/>
          <a:p>
            <a:pPr marL="0" indent="0">
              <a:buNone/>
            </a:pPr>
            <a:r>
              <a:rPr lang="en-US" dirty="0"/>
              <a:t>Summit County Code 2-14-1 </a:t>
            </a:r>
            <a:r>
              <a:rPr lang="en-US" dirty="0">
                <a:hlinkClick r:id="rId2"/>
              </a:rPr>
              <a:t>https://codelibrary.amlegal.com/codes/summitcountyut/latest/summitcounty_ut/0-0-0-11034</a:t>
            </a:r>
            <a:r>
              <a:rPr lang="en-US" dirty="0"/>
              <a:t> </a:t>
            </a:r>
          </a:p>
          <a:p>
            <a:pPr marL="0" indent="0">
              <a:buNone/>
            </a:pPr>
            <a:r>
              <a:rPr lang="en-US" dirty="0"/>
              <a:t>Summit County Wide Policy No.1-A</a:t>
            </a:r>
          </a:p>
          <a:p>
            <a:pPr marL="0" indent="0">
              <a:buNone/>
            </a:pPr>
            <a:r>
              <a:rPr lang="en-US" dirty="0">
                <a:hlinkClick r:id="rId3"/>
              </a:rPr>
              <a:t>https://summitcounty.org/DocumentCenter/View/18987/Cultural-RAP-Tax-Policy-No-1-A</a:t>
            </a:r>
            <a:r>
              <a:rPr lang="en-US" dirty="0"/>
              <a:t> </a:t>
            </a:r>
          </a:p>
          <a:p>
            <a:pPr marL="0" indent="0">
              <a:buNone/>
            </a:pPr>
            <a:r>
              <a:rPr lang="en-US" dirty="0"/>
              <a:t>Utah State Legislature59-12-S701 Part 7</a:t>
            </a:r>
          </a:p>
          <a:p>
            <a:pPr marL="0" indent="0">
              <a:buNone/>
            </a:pPr>
            <a:r>
              <a:rPr lang="en-US" dirty="0">
                <a:hlinkClick r:id="rId4"/>
              </a:rPr>
              <a:t>https://le.utah.gov/xcode/Title59/Chapter12/59-12-S701.html</a:t>
            </a:r>
            <a:r>
              <a:rPr lang="en-US" dirty="0"/>
              <a:t> </a:t>
            </a:r>
          </a:p>
        </p:txBody>
      </p:sp>
    </p:spTree>
    <p:extLst>
      <p:ext uri="{BB962C8B-B14F-4D97-AF65-F5344CB8AC3E}">
        <p14:creationId xmlns:p14="http://schemas.microsoft.com/office/powerpoint/2010/main" val="33675459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7029</TotalTime>
  <Words>568</Words>
  <Application>Microsoft Office PowerPoint</Application>
  <PresentationFormat>Widescreen</PresentationFormat>
  <Paragraphs>43</Paragraphs>
  <Slides>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vt:i4>
      </vt:variant>
    </vt:vector>
  </HeadingPairs>
  <TitlesOfParts>
    <vt:vector size="18" baseType="lpstr">
      <vt:lpstr>Aptos</vt:lpstr>
      <vt:lpstr>Arial</vt:lpstr>
      <vt:lpstr>Calibri</vt:lpstr>
      <vt:lpstr>Calibri Light</vt:lpstr>
      <vt:lpstr>Century Gothic</vt:lpstr>
      <vt:lpstr>Symbol</vt:lpstr>
      <vt:lpstr>Times New Roman</vt:lpstr>
      <vt:lpstr>Wingdings</vt:lpstr>
      <vt:lpstr>Wingdings 3</vt:lpstr>
      <vt:lpstr>Office Theme</vt:lpstr>
      <vt:lpstr>RAP Tax Recreation Information</vt:lpstr>
      <vt:lpstr>PowerPoint Presentation</vt:lpstr>
      <vt:lpstr>Program Overview</vt:lpstr>
      <vt:lpstr>Timeline – Process &amp; Applications Review</vt:lpstr>
      <vt:lpstr>RAP Recreation Eligibility</vt:lpstr>
      <vt:lpstr>Funding Amount Considerations</vt:lpstr>
      <vt:lpstr>Financial Reporting</vt:lpstr>
      <vt:lpstr>For governing ordinances and statutes for the RAP Advisory Committee for Recreation (RAPAC Recreation)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RAP Tax Cultural Information</dc:title>
  <dc:creator>Amy Jones</dc:creator>
  <cp:lastModifiedBy>Amy Jones</cp:lastModifiedBy>
  <cp:revision>9</cp:revision>
  <dcterms:created xsi:type="dcterms:W3CDTF">2023-03-21T17:08:06Z</dcterms:created>
  <dcterms:modified xsi:type="dcterms:W3CDTF">2025-08-18T19:25:57Z</dcterms:modified>
  <cp:contentStatus/>
</cp:coreProperties>
</file>